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67A2D9-4D8C-4023-899A-AEB5CD2DAB10}" v="749" dt="2024-01-21T10:44:50.248"/>
    <p1510:client id="{2A5219CA-727D-4AEE-96C5-84DA478D81D8}" v="1113" dt="2024-01-19T23:09:23.886"/>
    <p1510:client id="{37E7135D-D405-4D0A-BD3B-57F57EA2B3FE}" v="718" dt="2024-01-21T11:42:25.738"/>
    <p1510:client id="{5825A21D-934B-402A-BF24-167138BD328B}" v="712" dt="2024-01-21T07:29:18.879"/>
    <p1510:client id="{5A24CDDA-EFB4-4B66-95E3-9D580326EF97}" v="201" dt="2024-01-20T04:47:19.260"/>
    <p1510:client id="{AE5555EF-24D5-4557-84B5-DC920025DF31}" v="130" dt="2024-01-21T09:16:06.111"/>
    <p1510:client id="{E17AFE46-55DD-407F-B703-F1CA125A0C0C}" v="528" dt="2024-01-21T01:41:02.5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carloseguzf/Applied_Capstone-IBM_DS-SpaceX_Launches/blob/main/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arloseguzf/Applied_Capstone-IBM_DS-SpaceX_Launches/blob/main/jupyter-labs-eda-dataviz.ipynb.jupyterlite.ipynb" TargetMode="External"/><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arloseguzf/Applied_Capstone-IBM_DS-SpaceX_Launches/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arloseguzf/Applied_Capstone-IBM_DS-SpaceX_Launches/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arloseguzf/Applied_Capstone-IBM_DS-SpaceX_Launches/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arloseguzf/Applied_Capstone-IBM_DS-SpaceX_Launches/blob/main/SpaceX_Machine_Learning_Prediction_Part_5.jupyterlite.ipynb" TargetMode="External"/><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carloseguzf/Applied_Capstone-IBM_DS-SpaceX_Launches"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arloseguzf/Applied_Capstone-IBM_DS-SpaceX_Launches/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arloseguzf/Applied_Capstone-IBM_DS-SpaceX_Launches/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Carlos Guzman</a:t>
            </a:r>
          </a:p>
          <a:p>
            <a:r>
              <a:rPr lang="en-US" dirty="0">
                <a:solidFill>
                  <a:schemeClr val="bg2"/>
                </a:solidFill>
                <a:latin typeface="Abadi"/>
                <a:ea typeface="SF Pro" pitchFamily="2" charset="0"/>
                <a:cs typeface="SF Pro" pitchFamily="2" charset="0"/>
              </a:rPr>
              <a:t>12-30-2023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36795"/>
            <a:ext cx="4648068" cy="4394470"/>
          </a:xfrm>
          <a:prstGeom prst="rect">
            <a:avLst/>
          </a:prstGeom>
        </p:spPr>
        <p:txBody>
          <a:bodyPr lIns="91440" tIns="45720" rIns="91440" bIns="45720" anchor="t"/>
          <a:lstStyle/>
          <a:p>
            <a:r>
              <a:rPr lang="en-US" sz="2200" dirty="0">
                <a:solidFill>
                  <a:schemeClr val="accent3">
                    <a:lumMod val="25000"/>
                  </a:schemeClr>
                </a:solidFill>
                <a:latin typeface="Abadi"/>
              </a:rPr>
              <a:t>The exploratory data analysis was performed and dataset was cleaned using python and several libraries.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Data types were fixed to make them  compatible with ML algorithms.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Null values were replaced.</a:t>
            </a:r>
          </a:p>
          <a:p>
            <a:r>
              <a:rPr lang="en-US" sz="2200" dirty="0">
                <a:solidFill>
                  <a:schemeClr val="accent3">
                    <a:lumMod val="25000"/>
                  </a:schemeClr>
                </a:solidFill>
                <a:latin typeface="Abadi"/>
              </a:rPr>
              <a:t>The data was filtered to only preserve Falcon 9 launches.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Descriptive analysis to identify relevant features to calculate the dependent variable.</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Imagen 1" descr="Tabla&#10;&#10;Descripción generada automáticamente">
            <a:extLst>
              <a:ext uri="{FF2B5EF4-FFF2-40B4-BE49-F238E27FC236}">
                <a16:creationId xmlns:a16="http://schemas.microsoft.com/office/drawing/2014/main" id="{F917071D-A2D0-2F95-49F8-EDC246CDFED6}"/>
              </a:ext>
            </a:extLst>
          </p:cNvPr>
          <p:cNvPicPr>
            <a:picLocks noChangeAspect="1"/>
          </p:cNvPicPr>
          <p:nvPr/>
        </p:nvPicPr>
        <p:blipFill>
          <a:blip r:embed="rId3"/>
          <a:stretch>
            <a:fillRect/>
          </a:stretch>
        </p:blipFill>
        <p:spPr>
          <a:xfrm>
            <a:off x="5412357" y="2112303"/>
            <a:ext cx="6773173" cy="3496035"/>
          </a:xfrm>
          <a:prstGeom prst="rect">
            <a:avLst/>
          </a:prstGeom>
        </p:spPr>
      </p:pic>
      <p:sp>
        <p:nvSpPr>
          <p:cNvPr id="3" name="CuadroTexto 2">
            <a:extLst>
              <a:ext uri="{FF2B5EF4-FFF2-40B4-BE49-F238E27FC236}">
                <a16:creationId xmlns:a16="http://schemas.microsoft.com/office/drawing/2014/main" id="{826B2B4A-1AF3-47C0-75B8-F23E0DB1435B}"/>
              </a:ext>
            </a:extLst>
          </p:cNvPr>
          <p:cNvSpPr txBox="1"/>
          <p:nvPr/>
        </p:nvSpPr>
        <p:spPr>
          <a:xfrm>
            <a:off x="886168" y="5836880"/>
            <a:ext cx="1014976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2200" dirty="0">
                <a:solidFill>
                  <a:schemeClr val="accent3">
                    <a:lumMod val="25000"/>
                  </a:schemeClr>
                </a:solidFill>
                <a:latin typeface="Abadi"/>
                <a:hlinkClick r:id="rId4"/>
              </a:rPr>
              <a:t>https://github.com/carloseguzf/Applied_Capstone-IBM_DS-SpaceX_Launches/blob/main/labs-jupyter-spacex-Data%20wrangling.ipynb</a:t>
            </a:r>
            <a:endParaRPr lang="es-ES">
              <a:solidFill>
                <a:schemeClr val="accent3">
                  <a:lumMod val="25000"/>
                </a:schemeClr>
              </a:solidFill>
              <a:hlinkClick r:id="rId4"/>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253" y="5233058"/>
            <a:ext cx="12276002" cy="128896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Exploratory data analysis was performed by using data visualization with Matplotlib and Seaborn.</a:t>
            </a:r>
          </a:p>
          <a:p>
            <a:pPr>
              <a:lnSpc>
                <a:spcPct val="100000"/>
              </a:lnSpc>
              <a:spcBef>
                <a:spcPts val="1400"/>
              </a:spcBef>
            </a:pPr>
            <a:r>
              <a:rPr lang="en-US" sz="2200" dirty="0">
                <a:solidFill>
                  <a:schemeClr val="accent3">
                    <a:lumMod val="25000"/>
                  </a:schemeClr>
                </a:solidFill>
                <a:ea typeface="+mn-lt"/>
                <a:cs typeface="+mn-lt"/>
                <a:hlinkClick r:id="rId3"/>
              </a:rPr>
              <a:t>https://github.com/carloseguzf/Applied_Capstone-IBM_DS-SpaceX_Launches/blob/main/jupyter-labs-eda-dataviz.ipynb.jupyterlite.ipynb</a:t>
            </a:r>
          </a:p>
          <a:p>
            <a:pPr marL="0" indent="0">
              <a:lnSpc>
                <a:spcPct val="100000"/>
              </a:lnSpc>
              <a:spcBef>
                <a:spcPts val="1400"/>
              </a:spcBef>
              <a:buNone/>
            </a:pPr>
            <a:endParaRPr lang="en-US" sz="2200" dirty="0">
              <a:solidFill>
                <a:schemeClr val="accent3">
                  <a:lumMod val="25000"/>
                </a:schemeClr>
              </a:solidFill>
              <a:ea typeface="+mn-lt"/>
              <a:cs typeface="+mn-lt"/>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Imagen 1" descr="Gráfico, Gráfico de dispersión&#10;&#10;Descripción generada automáticamente">
            <a:extLst>
              <a:ext uri="{FF2B5EF4-FFF2-40B4-BE49-F238E27FC236}">
                <a16:creationId xmlns:a16="http://schemas.microsoft.com/office/drawing/2014/main" id="{FE0043D6-AA4D-3B8F-FCF4-72802E0792EE}"/>
              </a:ext>
            </a:extLst>
          </p:cNvPr>
          <p:cNvPicPr>
            <a:picLocks noChangeAspect="1"/>
          </p:cNvPicPr>
          <p:nvPr/>
        </p:nvPicPr>
        <p:blipFill>
          <a:blip r:embed="rId4"/>
          <a:stretch>
            <a:fillRect/>
          </a:stretch>
        </p:blipFill>
        <p:spPr>
          <a:xfrm>
            <a:off x="229676" y="1372858"/>
            <a:ext cx="5579137" cy="1740020"/>
          </a:xfrm>
          <a:prstGeom prst="rect">
            <a:avLst/>
          </a:prstGeom>
        </p:spPr>
      </p:pic>
      <p:pic>
        <p:nvPicPr>
          <p:cNvPr id="6" name="Imagen 5" descr="Gráfico, Gráfico de dispersión&#10;&#10;Descripción generada automáticamente">
            <a:extLst>
              <a:ext uri="{FF2B5EF4-FFF2-40B4-BE49-F238E27FC236}">
                <a16:creationId xmlns:a16="http://schemas.microsoft.com/office/drawing/2014/main" id="{07A26EE3-5131-EBEB-331A-142583044129}"/>
              </a:ext>
            </a:extLst>
          </p:cNvPr>
          <p:cNvPicPr>
            <a:picLocks noChangeAspect="1"/>
          </p:cNvPicPr>
          <p:nvPr/>
        </p:nvPicPr>
        <p:blipFill>
          <a:blip r:embed="rId5"/>
          <a:stretch>
            <a:fillRect/>
          </a:stretch>
        </p:blipFill>
        <p:spPr>
          <a:xfrm>
            <a:off x="5995538" y="1376453"/>
            <a:ext cx="2932622" cy="2351058"/>
          </a:xfrm>
          <a:prstGeom prst="rect">
            <a:avLst/>
          </a:prstGeom>
        </p:spPr>
      </p:pic>
      <p:pic>
        <p:nvPicPr>
          <p:cNvPr id="7" name="Imagen 6" descr="Gráfico, Gráfico de barras&#10;&#10;Descripción generada automáticamente">
            <a:extLst>
              <a:ext uri="{FF2B5EF4-FFF2-40B4-BE49-F238E27FC236}">
                <a16:creationId xmlns:a16="http://schemas.microsoft.com/office/drawing/2014/main" id="{3077DEFB-5525-6B95-4443-ED06BF26ADEA}"/>
              </a:ext>
            </a:extLst>
          </p:cNvPr>
          <p:cNvPicPr>
            <a:picLocks noChangeAspect="1"/>
          </p:cNvPicPr>
          <p:nvPr/>
        </p:nvPicPr>
        <p:blipFill>
          <a:blip r:embed="rId6"/>
          <a:stretch>
            <a:fillRect/>
          </a:stretch>
        </p:blipFill>
        <p:spPr>
          <a:xfrm>
            <a:off x="8945323" y="2703752"/>
            <a:ext cx="2999657" cy="2456910"/>
          </a:xfrm>
          <a:prstGeom prst="rect">
            <a:avLst/>
          </a:prstGeom>
        </p:spPr>
      </p:pic>
      <p:pic>
        <p:nvPicPr>
          <p:cNvPr id="8" name="Imagen 7" descr="Gráfico, Gráfico de líneas&#10;&#10;Descripción generada automáticamente">
            <a:extLst>
              <a:ext uri="{FF2B5EF4-FFF2-40B4-BE49-F238E27FC236}">
                <a16:creationId xmlns:a16="http://schemas.microsoft.com/office/drawing/2014/main" id="{DDDCD180-FD95-E6EE-DB6A-1800F9BE77DF}"/>
              </a:ext>
            </a:extLst>
          </p:cNvPr>
          <p:cNvPicPr>
            <a:picLocks noChangeAspect="1"/>
          </p:cNvPicPr>
          <p:nvPr/>
        </p:nvPicPr>
        <p:blipFill>
          <a:blip r:embed="rId7"/>
          <a:stretch>
            <a:fillRect/>
          </a:stretch>
        </p:blipFill>
        <p:spPr>
          <a:xfrm>
            <a:off x="223028" y="3125458"/>
            <a:ext cx="5592432" cy="203044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6840" y="1303368"/>
            <a:ext cx="11715286" cy="555903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Names of the unique launch sites in the space mission.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Total payload mass carried by boosters launched by NASA (CRS).</a:t>
            </a:r>
          </a:p>
          <a:p>
            <a:pPr>
              <a:lnSpc>
                <a:spcPct val="100000"/>
              </a:lnSpc>
              <a:spcBef>
                <a:spcPts val="1400"/>
              </a:spcBef>
            </a:pPr>
            <a:r>
              <a:rPr lang="en-US" sz="2200" dirty="0">
                <a:solidFill>
                  <a:schemeClr val="accent3">
                    <a:lumMod val="25000"/>
                  </a:schemeClr>
                </a:solidFill>
                <a:latin typeface="Abadi"/>
              </a:rPr>
              <a:t>Average payload mass carried by booster version F9 v1.1.</a:t>
            </a:r>
          </a:p>
          <a:p>
            <a:pPr>
              <a:lnSpc>
                <a:spcPct val="100000"/>
              </a:lnSpc>
              <a:spcBef>
                <a:spcPts val="1400"/>
              </a:spcBef>
            </a:pPr>
            <a:r>
              <a:rPr lang="en-US" sz="2200" dirty="0">
                <a:solidFill>
                  <a:schemeClr val="accent3">
                    <a:lumMod val="25000"/>
                  </a:schemeClr>
                </a:solidFill>
                <a:latin typeface="Abadi"/>
              </a:rPr>
              <a:t>Date when the first successful landing outcome in ground pad was achieved.</a:t>
            </a:r>
          </a:p>
          <a:p>
            <a:pPr>
              <a:lnSpc>
                <a:spcPct val="100000"/>
              </a:lnSpc>
              <a:spcBef>
                <a:spcPts val="1400"/>
              </a:spcBef>
            </a:pPr>
            <a:r>
              <a:rPr lang="en-US" sz="2200" dirty="0">
                <a:solidFill>
                  <a:schemeClr val="accent3">
                    <a:lumMod val="25000"/>
                  </a:schemeClr>
                </a:solidFill>
                <a:latin typeface="Abadi"/>
              </a:rPr>
              <a:t>Names of boosters which have success in drone ship and have payload mass of 4000-6000.</a:t>
            </a:r>
          </a:p>
          <a:p>
            <a:pPr>
              <a:lnSpc>
                <a:spcPct val="100000"/>
              </a:lnSpc>
              <a:spcBef>
                <a:spcPts val="1400"/>
              </a:spcBef>
            </a:pPr>
            <a:r>
              <a:rPr lang="en-US" sz="2200" dirty="0">
                <a:solidFill>
                  <a:schemeClr val="accent3">
                    <a:lumMod val="25000"/>
                  </a:schemeClr>
                </a:solidFill>
                <a:latin typeface="Abadi"/>
              </a:rPr>
              <a:t>Total number of successful and failure mission outcomes.</a:t>
            </a:r>
          </a:p>
          <a:p>
            <a:pPr>
              <a:lnSpc>
                <a:spcPct val="100000"/>
              </a:lnSpc>
              <a:spcBef>
                <a:spcPts val="1400"/>
              </a:spcBef>
            </a:pPr>
            <a:r>
              <a:rPr lang="en-US" sz="2200" dirty="0">
                <a:solidFill>
                  <a:schemeClr val="accent3">
                    <a:lumMod val="25000"/>
                  </a:schemeClr>
                </a:solidFill>
                <a:latin typeface="Abadi"/>
              </a:rPr>
              <a:t>Names of </a:t>
            </a:r>
            <a:r>
              <a:rPr lang="en-US" sz="2200" dirty="0" err="1">
                <a:solidFill>
                  <a:schemeClr val="accent3">
                    <a:lumMod val="25000"/>
                  </a:schemeClr>
                </a:solidFill>
                <a:latin typeface="Abadi"/>
              </a:rPr>
              <a:t>booster_versions</a:t>
            </a:r>
            <a:r>
              <a:rPr lang="en-US" sz="2200" dirty="0">
                <a:solidFill>
                  <a:schemeClr val="accent3">
                    <a:lumMod val="25000"/>
                  </a:schemeClr>
                </a:solidFill>
                <a:latin typeface="Abadi"/>
              </a:rPr>
              <a:t> which have carried the maximum payload mass.</a:t>
            </a:r>
          </a:p>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ea typeface="+mn-lt"/>
                <a:cs typeface="+mn-lt"/>
                <a:hlinkClick r:id="rId3"/>
              </a:rPr>
              <a:t>https://github.com/carloseguzf/Applied_Capstone-IBM_DS-SpaceX_Launches/blob/main/jupyter-labs-eda-sql-coursera_sqllite.ipynb</a:t>
            </a:r>
          </a:p>
          <a:p>
            <a:endParaRPr lang="en-US">
              <a:solidFill>
                <a:srgbClr val="000000"/>
              </a:solidFill>
              <a:ea typeface="+mn-lt"/>
              <a:cs typeface="+mn-lt"/>
            </a:endParaRPr>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3144" y="5440637"/>
            <a:ext cx="11191336" cy="1418359"/>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An interactive map was created using Folium in order to get insights about ideal locations for launch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1"/>
                </a:solidFill>
                <a:ea typeface="+mn-lt"/>
                <a:cs typeface="+mn-lt"/>
                <a:hlinkClick r:id="rId3">
                  <a:extLst>
                    <a:ext uri="{A12FA001-AC4F-418D-AE19-62706E023703}">
                      <ahyp:hlinkClr xmlns:ahyp="http://schemas.microsoft.com/office/drawing/2018/hyperlinkcolor" val="tx"/>
                    </a:ext>
                  </a:extLst>
                </a:hlinkClick>
              </a:rPr>
              <a:t>https://github.com/carloseguzf/Applied_Capstone-IBM_DS-SpaceX_Launches/blob/main/lab_jupyter_launch_site_location.jupyterlite.ipynb</a:t>
            </a:r>
            <a:endParaRPr lang="en-US" sz="2200">
              <a:solidFill>
                <a:schemeClr val="accent1"/>
              </a:solidFill>
              <a:ea typeface="+mn-lt"/>
              <a:cs typeface="+mn-lt"/>
              <a:hlinkClick r:id="" action="ppaction://noaction">
                <a:extLst>
                  <a:ext uri="{A12FA001-AC4F-418D-AE19-62706E023703}">
                    <ahyp:hlinkClr xmlns:ahyp="http://schemas.microsoft.com/office/drawing/2018/hyperlinkcolor" val="tx"/>
                  </a:ext>
                </a:extLst>
              </a:hlinkClick>
            </a:endParaRPr>
          </a:p>
          <a:p>
            <a:endParaRPr lang="en-US">
              <a:solidFill>
                <a:srgbClr val="000000"/>
              </a:solidFill>
              <a:latin typeface="Calibri" panose="020F0502020204030204"/>
              <a:cs typeface="Calibri"/>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Imagen 5" descr="Mapa&#10;&#10;Descripción generada automáticamente">
            <a:extLst>
              <a:ext uri="{FF2B5EF4-FFF2-40B4-BE49-F238E27FC236}">
                <a16:creationId xmlns:a16="http://schemas.microsoft.com/office/drawing/2014/main" id="{994567CF-727E-AB97-7EB2-49D6A084BF07}"/>
              </a:ext>
            </a:extLst>
          </p:cNvPr>
          <p:cNvPicPr>
            <a:picLocks noChangeAspect="1"/>
          </p:cNvPicPr>
          <p:nvPr/>
        </p:nvPicPr>
        <p:blipFill>
          <a:blip r:embed="rId4"/>
          <a:stretch>
            <a:fillRect/>
          </a:stretch>
        </p:blipFill>
        <p:spPr>
          <a:xfrm>
            <a:off x="1348148" y="1334309"/>
            <a:ext cx="9495705" cy="4117496"/>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1784" y="4844869"/>
            <a:ext cx="11887814" cy="2007829"/>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A pie chart was created to show total launches for each launch site.</a:t>
            </a:r>
          </a:p>
          <a:p>
            <a:pPr>
              <a:lnSpc>
                <a:spcPct val="100000"/>
              </a:lnSpc>
              <a:spcBef>
                <a:spcPts val="1400"/>
              </a:spcBef>
            </a:pPr>
            <a:r>
              <a:rPr lang="en-US" sz="2200" dirty="0">
                <a:solidFill>
                  <a:schemeClr val="accent3">
                    <a:lumMod val="25000"/>
                  </a:schemeClr>
                </a:solidFill>
                <a:latin typeface="Abadi"/>
              </a:rPr>
              <a:t>A scatter plot was created to show payload mass carried by each booster version and also to check if the landing was successful or not.</a:t>
            </a:r>
          </a:p>
          <a:p>
            <a:pPr>
              <a:lnSpc>
                <a:spcPct val="100000"/>
              </a:lnSpc>
              <a:spcBef>
                <a:spcPts val="1400"/>
              </a:spcBef>
            </a:pPr>
            <a:r>
              <a:rPr lang="en-US" sz="2200" dirty="0">
                <a:solidFill>
                  <a:schemeClr val="accent1"/>
                </a:solidFill>
                <a:ea typeface="+mn-lt"/>
                <a:cs typeface="+mn-lt"/>
                <a:hlinkClick r:id="rId3">
                  <a:extLst>
                    <a:ext uri="{A12FA001-AC4F-418D-AE19-62706E023703}">
                      <ahyp:hlinkClr xmlns:ahyp="http://schemas.microsoft.com/office/drawing/2018/hyperlinkcolor" val="tx"/>
                    </a:ext>
                  </a:extLst>
                </a:hlinkClick>
              </a:rPr>
              <a:t>https://github.com/carloseguzf/Applied_Capstone-IBM_DS-SpaceX_Launches/blob/main/spacex_dash_app.py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2" name="Imagen 1" descr="Gráfico, Gráfico circular&#10;&#10;Descripción generada automáticamente">
            <a:extLst>
              <a:ext uri="{FF2B5EF4-FFF2-40B4-BE49-F238E27FC236}">
                <a16:creationId xmlns:a16="http://schemas.microsoft.com/office/drawing/2014/main" id="{BA344083-B5E5-B4AC-1D2E-DAC5C72D7826}"/>
              </a:ext>
            </a:extLst>
          </p:cNvPr>
          <p:cNvPicPr>
            <a:picLocks noChangeAspect="1"/>
          </p:cNvPicPr>
          <p:nvPr/>
        </p:nvPicPr>
        <p:blipFill>
          <a:blip r:embed="rId4"/>
          <a:stretch>
            <a:fillRect/>
          </a:stretch>
        </p:blipFill>
        <p:spPr>
          <a:xfrm>
            <a:off x="-5391" y="1618980"/>
            <a:ext cx="6653124" cy="2786153"/>
          </a:xfrm>
          <a:prstGeom prst="rect">
            <a:avLst/>
          </a:prstGeom>
        </p:spPr>
      </p:pic>
      <p:pic>
        <p:nvPicPr>
          <p:cNvPr id="6" name="Imagen 5">
            <a:extLst>
              <a:ext uri="{FF2B5EF4-FFF2-40B4-BE49-F238E27FC236}">
                <a16:creationId xmlns:a16="http://schemas.microsoft.com/office/drawing/2014/main" id="{6A4CEA41-8A1F-F698-444C-CC9B6591725F}"/>
              </a:ext>
            </a:extLst>
          </p:cNvPr>
          <p:cNvPicPr>
            <a:picLocks noChangeAspect="1"/>
          </p:cNvPicPr>
          <p:nvPr/>
        </p:nvPicPr>
        <p:blipFill>
          <a:blip r:embed="rId5"/>
          <a:stretch>
            <a:fillRect/>
          </a:stretch>
        </p:blipFill>
        <p:spPr>
          <a:xfrm>
            <a:off x="6641352" y="1613050"/>
            <a:ext cx="5551638" cy="2769259"/>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274" y="1322417"/>
            <a:ext cx="5705551" cy="5530281"/>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The dataset was normalized and dummy variable for dependent variable was created.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Columns were normalized and dataset was split into train and test datasets.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err="1">
                <a:solidFill>
                  <a:schemeClr val="accent3">
                    <a:lumMod val="25000"/>
                  </a:schemeClr>
                </a:solidFill>
                <a:latin typeface="Abadi"/>
                <a:ea typeface="Calibri" panose="020F0502020204030204"/>
                <a:cs typeface="Calibri" panose="020F0502020204030204"/>
              </a:rPr>
              <a:t>GridSearchCV</a:t>
            </a:r>
            <a:r>
              <a:rPr lang="en-US" sz="2200" dirty="0">
                <a:solidFill>
                  <a:schemeClr val="accent3">
                    <a:lumMod val="25000"/>
                  </a:schemeClr>
                </a:solidFill>
                <a:latin typeface="Abadi"/>
                <a:ea typeface="Calibri" panose="020F0502020204030204"/>
                <a:cs typeface="Calibri" panose="020F0502020204030204"/>
              </a:rPr>
              <a:t> models were used to find the best hyperparameters.</a:t>
            </a:r>
          </a:p>
          <a:p>
            <a:pPr>
              <a:lnSpc>
                <a:spcPct val="100000"/>
              </a:lnSpc>
              <a:spcBef>
                <a:spcPts val="1400"/>
              </a:spcBef>
            </a:pPr>
            <a:r>
              <a:rPr lang="en-US" sz="2200" dirty="0">
                <a:solidFill>
                  <a:schemeClr val="accent3">
                    <a:lumMod val="25000"/>
                  </a:schemeClr>
                </a:solidFill>
                <a:latin typeface="Abadi"/>
                <a:ea typeface="Calibri" panose="020F0502020204030204"/>
                <a:cs typeface="Calibri" panose="020F0502020204030204"/>
              </a:rPr>
              <a:t>Created, trained and tested the models:</a:t>
            </a:r>
          </a:p>
          <a:p>
            <a:pPr lvl="1">
              <a:lnSpc>
                <a:spcPct val="100000"/>
              </a:lnSpc>
              <a:spcBef>
                <a:spcPts val="1400"/>
              </a:spcBef>
            </a:pPr>
            <a:r>
              <a:rPr lang="en-US" sz="2200" dirty="0">
                <a:solidFill>
                  <a:schemeClr val="accent3">
                    <a:lumMod val="25000"/>
                  </a:schemeClr>
                </a:solidFill>
                <a:latin typeface="Abadi"/>
                <a:ea typeface="Calibri" panose="020F0502020204030204"/>
                <a:cs typeface="Calibri" panose="020F0502020204030204"/>
              </a:rPr>
              <a:t>Logistic regression, Support Vector Machine, Decision Tree, K-Nearest Neighbours.</a:t>
            </a:r>
          </a:p>
          <a:p>
            <a:pPr lvl="1">
              <a:lnSpc>
                <a:spcPct val="100000"/>
              </a:lnSpc>
              <a:spcBef>
                <a:spcPts val="1400"/>
              </a:spcBef>
            </a:pPr>
            <a:r>
              <a:rPr lang="en-US" sz="2200" dirty="0">
                <a:solidFill>
                  <a:schemeClr val="accent3">
                    <a:lumMod val="25000"/>
                  </a:schemeClr>
                </a:solidFill>
                <a:latin typeface="Abadi"/>
                <a:ea typeface="Calibri" panose="020F0502020204030204"/>
                <a:cs typeface="Calibri" panose="020F0502020204030204"/>
              </a:rPr>
              <a:t>Performed Model Evaluation and compared models to get the model with highest accuracy.</a:t>
            </a:r>
          </a:p>
          <a:p>
            <a:pPr lvl="1">
              <a:lnSpc>
                <a:spcPct val="100000"/>
              </a:lnSpc>
              <a:spcBef>
                <a:spcPts val="1400"/>
              </a:spcBef>
            </a:pPr>
            <a:r>
              <a:rPr lang="en-US" sz="2200" dirty="0">
                <a:solidFill>
                  <a:schemeClr val="accent3">
                    <a:lumMod val="25000"/>
                  </a:schemeClr>
                </a:solidFill>
                <a:ea typeface="+mn-lt"/>
                <a:cs typeface="+mn-lt"/>
                <a:hlinkClick r:id="rId3"/>
              </a:rPr>
              <a:t>https://github.com/carloseguzf/Applied_Capstone-IBM_DS-SpaceX_Launches/blob/main/SpaceX_Machine_Learning_Prediction_Part_5.jupyterlite.ipynb</a:t>
            </a:r>
            <a:endParaRPr lang="en-US" sz="2200" dirty="0">
              <a:solidFill>
                <a:schemeClr val="accent3">
                  <a:lumMod val="25000"/>
                </a:schemeClr>
              </a:solidFill>
              <a:latin typeface="Abadi"/>
              <a:ea typeface="Calibri" panose="020F0502020204030204"/>
              <a:cs typeface="Calibri" panose="020F0502020204030204"/>
              <a:hlinkClick r:id="rId3"/>
            </a:endParaRPr>
          </a:p>
          <a:p>
            <a:endParaRPr lang="en-US">
              <a:solidFill>
                <a:srgbClr val="000000"/>
              </a:solidFill>
              <a:latin typeface="Calibri" panose="020F0502020204030204"/>
              <a:ea typeface="Calibri" panose="020F0502020204030204"/>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Imagen 1" descr="Texto&#10;&#10;Descripción generada automáticamente">
            <a:extLst>
              <a:ext uri="{FF2B5EF4-FFF2-40B4-BE49-F238E27FC236}">
                <a16:creationId xmlns:a16="http://schemas.microsoft.com/office/drawing/2014/main" id="{2505E818-C1F3-44D5-5BC0-346058580158}"/>
              </a:ext>
            </a:extLst>
          </p:cNvPr>
          <p:cNvPicPr>
            <a:picLocks noChangeAspect="1"/>
          </p:cNvPicPr>
          <p:nvPr/>
        </p:nvPicPr>
        <p:blipFill>
          <a:blip r:embed="rId4"/>
          <a:stretch>
            <a:fillRect/>
          </a:stretch>
        </p:blipFill>
        <p:spPr>
          <a:xfrm>
            <a:off x="5795243" y="1325143"/>
            <a:ext cx="4943475" cy="1130959"/>
          </a:xfrm>
          <a:prstGeom prst="rect">
            <a:avLst/>
          </a:prstGeom>
        </p:spPr>
      </p:pic>
      <p:pic>
        <p:nvPicPr>
          <p:cNvPr id="6" name="Imagen 5" descr="Texto&#10;&#10;Descripción generada automáticamente">
            <a:extLst>
              <a:ext uri="{FF2B5EF4-FFF2-40B4-BE49-F238E27FC236}">
                <a16:creationId xmlns:a16="http://schemas.microsoft.com/office/drawing/2014/main" id="{E3932941-DE1E-71E8-FE96-51AEF19BD4D1}"/>
              </a:ext>
            </a:extLst>
          </p:cNvPr>
          <p:cNvPicPr>
            <a:picLocks noChangeAspect="1"/>
          </p:cNvPicPr>
          <p:nvPr/>
        </p:nvPicPr>
        <p:blipFill>
          <a:blip r:embed="rId5"/>
          <a:stretch>
            <a:fillRect/>
          </a:stretch>
        </p:blipFill>
        <p:spPr>
          <a:xfrm>
            <a:off x="5788595" y="2458619"/>
            <a:ext cx="5100547" cy="1538198"/>
          </a:xfrm>
          <a:prstGeom prst="rect">
            <a:avLst/>
          </a:prstGeom>
        </p:spPr>
      </p:pic>
      <p:pic>
        <p:nvPicPr>
          <p:cNvPr id="7" name="Imagen 6" descr="Interfaz de usuario gráfica, Texto, Aplicación&#10;&#10;Descripción generada automáticamente">
            <a:extLst>
              <a:ext uri="{FF2B5EF4-FFF2-40B4-BE49-F238E27FC236}">
                <a16:creationId xmlns:a16="http://schemas.microsoft.com/office/drawing/2014/main" id="{AB9BD81D-ACFF-11E3-227D-789112EAEDAA}"/>
              </a:ext>
            </a:extLst>
          </p:cNvPr>
          <p:cNvPicPr>
            <a:picLocks noChangeAspect="1"/>
          </p:cNvPicPr>
          <p:nvPr/>
        </p:nvPicPr>
        <p:blipFill>
          <a:blip r:embed="rId6"/>
          <a:stretch>
            <a:fillRect/>
          </a:stretch>
        </p:blipFill>
        <p:spPr>
          <a:xfrm>
            <a:off x="5789763" y="3894289"/>
            <a:ext cx="5098211" cy="1283539"/>
          </a:xfrm>
          <a:prstGeom prst="rect">
            <a:avLst/>
          </a:prstGeom>
        </p:spPr>
      </p:pic>
      <p:pic>
        <p:nvPicPr>
          <p:cNvPr id="8" name="Imagen 7">
            <a:extLst>
              <a:ext uri="{FF2B5EF4-FFF2-40B4-BE49-F238E27FC236}">
                <a16:creationId xmlns:a16="http://schemas.microsoft.com/office/drawing/2014/main" id="{F71175D8-501A-60A6-9ABA-DE5E1D5C9E3B}"/>
              </a:ext>
            </a:extLst>
          </p:cNvPr>
          <p:cNvPicPr>
            <a:picLocks noChangeAspect="1"/>
          </p:cNvPicPr>
          <p:nvPr/>
        </p:nvPicPr>
        <p:blipFill>
          <a:blip r:embed="rId7"/>
          <a:stretch>
            <a:fillRect/>
          </a:stretch>
        </p:blipFill>
        <p:spPr>
          <a:xfrm>
            <a:off x="5783473" y="5177467"/>
            <a:ext cx="5082036" cy="1678917"/>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CCAFS SLC-40 has the majority number of launches.</a:t>
            </a: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It seems that KSC LC39A has many successful landings.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Imagen 1" descr="Gráfico, Gráfico de dispersión&#10;&#10;Descripción generada automáticamente">
            <a:extLst>
              <a:ext uri="{FF2B5EF4-FFF2-40B4-BE49-F238E27FC236}">
                <a16:creationId xmlns:a16="http://schemas.microsoft.com/office/drawing/2014/main" id="{7895727A-E8D6-9ECB-D2EB-C842FA8926C0}"/>
              </a:ext>
            </a:extLst>
          </p:cNvPr>
          <p:cNvPicPr>
            <a:picLocks noChangeAspect="1"/>
          </p:cNvPicPr>
          <p:nvPr/>
        </p:nvPicPr>
        <p:blipFill>
          <a:blip r:embed="rId3"/>
          <a:stretch>
            <a:fillRect/>
          </a:stretch>
        </p:blipFill>
        <p:spPr>
          <a:xfrm>
            <a:off x="5161921" y="1716836"/>
            <a:ext cx="6238875" cy="417195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011" y="1509041"/>
            <a:ext cx="5139936" cy="4372304"/>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CCAFS SLC-40 has the majority of its flights with lower payload mass.</a:t>
            </a: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a:rPr>
              <a:t>VAFB SLC-4E doesn't have flights for higher payload mass.</a:t>
            </a: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a:rPr>
              <a:t>KSC LC-39A has the majority of successful landings for higher payload mass.</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n 1">
            <a:extLst>
              <a:ext uri="{FF2B5EF4-FFF2-40B4-BE49-F238E27FC236}">
                <a16:creationId xmlns:a16="http://schemas.microsoft.com/office/drawing/2014/main" id="{E0D1ACAF-CA62-1176-600D-B5F09B91CCB7}"/>
              </a:ext>
            </a:extLst>
          </p:cNvPr>
          <p:cNvPicPr>
            <a:picLocks noChangeAspect="1"/>
          </p:cNvPicPr>
          <p:nvPr/>
        </p:nvPicPr>
        <p:blipFill>
          <a:blip r:embed="rId3"/>
          <a:stretch>
            <a:fillRect/>
          </a:stretch>
        </p:blipFill>
        <p:spPr>
          <a:xfrm>
            <a:off x="5214668" y="1778929"/>
            <a:ext cx="6248400" cy="41052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ES-L1, GEO, HEO, SSO, and VLEO have the higher success rate of landings.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SO shows a lower success rate of landings or not enough flights to calculate an accurate result.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n 1" descr="Gráfico, Gráfico de barras&#10;&#10;Descripción generada automáticamente">
            <a:extLst>
              <a:ext uri="{FF2B5EF4-FFF2-40B4-BE49-F238E27FC236}">
                <a16:creationId xmlns:a16="http://schemas.microsoft.com/office/drawing/2014/main" id="{0ABC7945-070E-A78E-A3FD-2043BE81C84F}"/>
              </a:ext>
            </a:extLst>
          </p:cNvPr>
          <p:cNvPicPr>
            <a:picLocks noChangeAspect="1"/>
          </p:cNvPicPr>
          <p:nvPr/>
        </p:nvPicPr>
        <p:blipFill>
          <a:blip r:embed="rId3"/>
          <a:stretch>
            <a:fillRect/>
          </a:stretch>
        </p:blipFill>
        <p:spPr>
          <a:xfrm>
            <a:off x="5231292" y="1788454"/>
            <a:ext cx="5438775" cy="408622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LEO, ISS, PO, and GTO have the higher count of flights.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VLEO seems to have the higher count of flights and a considerable amount of them are successful.</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n 1" descr="Gráfico, Gráfico de dispersión&#10;&#10;Descripción generada automáticamente">
            <a:extLst>
              <a:ext uri="{FF2B5EF4-FFF2-40B4-BE49-F238E27FC236}">
                <a16:creationId xmlns:a16="http://schemas.microsoft.com/office/drawing/2014/main" id="{5F624430-32E0-D712-74C0-8ED3DBA94C07}"/>
              </a:ext>
            </a:extLst>
          </p:cNvPr>
          <p:cNvPicPr>
            <a:picLocks noChangeAspect="1"/>
          </p:cNvPicPr>
          <p:nvPr/>
        </p:nvPicPr>
        <p:blipFill>
          <a:blip r:embed="rId3"/>
          <a:stretch>
            <a:fillRect/>
          </a:stretch>
        </p:blipFill>
        <p:spPr>
          <a:xfrm>
            <a:off x="5337145" y="1908415"/>
            <a:ext cx="5572125" cy="41338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ISS, and GTO seems to be correlated to lower payload mass amounts.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Ther amount of payload mass seems to variate for the rest of the orbits showing no correlation at all.</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n 1" descr="Gráfico, Gráfico de dispersión&#10;&#10;Descripción generada automáticamente">
            <a:extLst>
              <a:ext uri="{FF2B5EF4-FFF2-40B4-BE49-F238E27FC236}">
                <a16:creationId xmlns:a16="http://schemas.microsoft.com/office/drawing/2014/main" id="{BABFF1C5-84D5-25AF-704D-044D61DC0082}"/>
              </a:ext>
            </a:extLst>
          </p:cNvPr>
          <p:cNvPicPr>
            <a:picLocks noChangeAspect="1"/>
          </p:cNvPicPr>
          <p:nvPr/>
        </p:nvPicPr>
        <p:blipFill>
          <a:blip r:embed="rId3"/>
          <a:stretch>
            <a:fillRect/>
          </a:stretch>
        </p:blipFill>
        <p:spPr>
          <a:xfrm>
            <a:off x="5323037" y="1745411"/>
            <a:ext cx="5657850" cy="41148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Since 2013 the success rate of landings increased.</a:t>
            </a:r>
            <a:endParaRPr lang="es-ES" dirty="0">
              <a:solidFill>
                <a:schemeClr val="accent3">
                  <a:lumMod val="25000"/>
                </a:schemeClr>
              </a:solidFill>
              <a:latin typeface="Calibri" panose="020F0502020204030204"/>
              <a:ea typeface="Calibri" panose="020F0502020204030204"/>
              <a:cs typeface="Calibri" panose="020F0502020204030204"/>
            </a:endParaRPr>
          </a:p>
          <a:p>
            <a:pPr>
              <a:lnSpc>
                <a:spcPct val="100000"/>
              </a:lnSpc>
              <a:spcBef>
                <a:spcPts val="1400"/>
              </a:spcBef>
            </a:pPr>
            <a:r>
              <a:rPr lang="en-CA" sz="2200" dirty="0">
                <a:solidFill>
                  <a:schemeClr val="accent3">
                    <a:lumMod val="25000"/>
                  </a:schemeClr>
                </a:solidFill>
                <a:latin typeface="Abadi"/>
              </a:rPr>
              <a:t>In 2015 increased again to a higher success </a:t>
            </a:r>
            <a:r>
              <a:rPr lang="en-CA" sz="2200">
                <a:solidFill>
                  <a:schemeClr val="accent3">
                    <a:lumMod val="25000"/>
                  </a:schemeClr>
                </a:solidFill>
                <a:latin typeface="Abadi"/>
              </a:rPr>
              <a:t>rate.</a:t>
            </a:r>
            <a:endParaRPr lang="en-CA" sz="2200" dirty="0">
              <a:solidFill>
                <a:schemeClr val="accent3">
                  <a:lumMod val="25000"/>
                </a:schemeClr>
              </a:solidFill>
              <a:latin typeface="Abadi"/>
            </a:endParaRPr>
          </a:p>
          <a:p>
            <a:pPr>
              <a:lnSpc>
                <a:spcPct val="100000"/>
              </a:lnSpc>
              <a:spcBef>
                <a:spcPts val="1400"/>
              </a:spcBef>
            </a:pPr>
            <a:r>
              <a:rPr lang="en-CA" sz="2200" dirty="0">
                <a:solidFill>
                  <a:schemeClr val="accent3">
                    <a:lumMod val="25000"/>
                  </a:schemeClr>
                </a:solidFill>
                <a:latin typeface="Abadi"/>
              </a:rPr>
              <a:t>In 2020 it decreased.</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n 1" descr="Gráfico, Gráfico de líneas&#10;&#10;Descripción generada automáticamente">
            <a:extLst>
              <a:ext uri="{FF2B5EF4-FFF2-40B4-BE49-F238E27FC236}">
                <a16:creationId xmlns:a16="http://schemas.microsoft.com/office/drawing/2014/main" id="{3CE79973-A1B2-9779-7E55-0C59BE2B6366}"/>
              </a:ext>
            </a:extLst>
          </p:cNvPr>
          <p:cNvPicPr>
            <a:picLocks noChangeAspect="1"/>
          </p:cNvPicPr>
          <p:nvPr/>
        </p:nvPicPr>
        <p:blipFill>
          <a:blip r:embed="rId3"/>
          <a:stretch>
            <a:fillRect/>
          </a:stretch>
        </p:blipFill>
        <p:spPr>
          <a:xfrm>
            <a:off x="5681663" y="1932228"/>
            <a:ext cx="5400675" cy="408622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Imagen 1" descr="Interfaz de usuario gráfica, Aplicación&#10;&#10;Descripción generada automáticamente">
            <a:extLst>
              <a:ext uri="{FF2B5EF4-FFF2-40B4-BE49-F238E27FC236}">
                <a16:creationId xmlns:a16="http://schemas.microsoft.com/office/drawing/2014/main" id="{08F2E86F-B53E-BA28-6CC8-961B1B5A8E23}"/>
              </a:ext>
            </a:extLst>
          </p:cNvPr>
          <p:cNvPicPr>
            <a:picLocks noChangeAspect="1"/>
          </p:cNvPicPr>
          <p:nvPr/>
        </p:nvPicPr>
        <p:blipFill>
          <a:blip r:embed="rId3"/>
          <a:stretch>
            <a:fillRect/>
          </a:stretch>
        </p:blipFill>
        <p:spPr>
          <a:xfrm>
            <a:off x="920062" y="1646747"/>
            <a:ext cx="10366253" cy="426899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Imagen 1" descr="Tabla&#10;&#10;Descripción generada automáticamente">
            <a:extLst>
              <a:ext uri="{FF2B5EF4-FFF2-40B4-BE49-F238E27FC236}">
                <a16:creationId xmlns:a16="http://schemas.microsoft.com/office/drawing/2014/main" id="{495671F9-BC2E-F537-05EC-B49DEFF4BF10}"/>
              </a:ext>
            </a:extLst>
          </p:cNvPr>
          <p:cNvPicPr>
            <a:picLocks noChangeAspect="1"/>
          </p:cNvPicPr>
          <p:nvPr/>
        </p:nvPicPr>
        <p:blipFill rotWithShape="1">
          <a:blip r:embed="rId3"/>
          <a:srcRect l="54" t="1994" r="-143" b="6556"/>
          <a:stretch/>
        </p:blipFill>
        <p:spPr>
          <a:xfrm>
            <a:off x="768895" y="2231005"/>
            <a:ext cx="10055840" cy="4623488"/>
          </a:xfrm>
          <a:prstGeom prst="rect">
            <a:avLst/>
          </a:prstGeom>
        </p:spPr>
      </p:pic>
      <p:pic>
        <p:nvPicPr>
          <p:cNvPr id="6" name="Imagen 5">
            <a:extLst>
              <a:ext uri="{FF2B5EF4-FFF2-40B4-BE49-F238E27FC236}">
                <a16:creationId xmlns:a16="http://schemas.microsoft.com/office/drawing/2014/main" id="{96BC079E-1B44-6DDD-5AD4-9EC485D41EEB}"/>
              </a:ext>
            </a:extLst>
          </p:cNvPr>
          <p:cNvPicPr>
            <a:picLocks noChangeAspect="1"/>
          </p:cNvPicPr>
          <p:nvPr/>
        </p:nvPicPr>
        <p:blipFill>
          <a:blip r:embed="rId4"/>
          <a:stretch>
            <a:fillRect/>
          </a:stretch>
        </p:blipFill>
        <p:spPr>
          <a:xfrm>
            <a:off x="769818" y="1637401"/>
            <a:ext cx="6281647" cy="39142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DA56EE5D-5375-2E10-A77E-E22FE86B9692}"/>
              </a:ext>
            </a:extLst>
          </p:cNvPr>
          <p:cNvPicPr>
            <a:picLocks noChangeAspect="1"/>
          </p:cNvPicPr>
          <p:nvPr/>
        </p:nvPicPr>
        <p:blipFill>
          <a:blip r:embed="rId3"/>
          <a:stretch>
            <a:fillRect/>
          </a:stretch>
        </p:blipFill>
        <p:spPr>
          <a:xfrm>
            <a:off x="685440" y="1473859"/>
            <a:ext cx="11295571" cy="457164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C65719F8-B79A-0BA4-ADA3-AF020D5C372D}"/>
              </a:ext>
            </a:extLst>
          </p:cNvPr>
          <p:cNvPicPr>
            <a:picLocks noChangeAspect="1"/>
          </p:cNvPicPr>
          <p:nvPr/>
        </p:nvPicPr>
        <p:blipFill>
          <a:blip r:embed="rId3"/>
          <a:stretch>
            <a:fillRect/>
          </a:stretch>
        </p:blipFill>
        <p:spPr>
          <a:xfrm>
            <a:off x="287547" y="1530739"/>
            <a:ext cx="11487508" cy="440036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Imagen 1" descr="Interfaz de usuario gráfica, Texto, Aplicación&#10;&#10;Descripción generada automáticamente">
            <a:extLst>
              <a:ext uri="{FF2B5EF4-FFF2-40B4-BE49-F238E27FC236}">
                <a16:creationId xmlns:a16="http://schemas.microsoft.com/office/drawing/2014/main" id="{B3810C9C-AC94-BEDC-8E16-D4C6D71EC8B6}"/>
              </a:ext>
            </a:extLst>
          </p:cNvPr>
          <p:cNvPicPr>
            <a:picLocks noChangeAspect="1"/>
          </p:cNvPicPr>
          <p:nvPr/>
        </p:nvPicPr>
        <p:blipFill>
          <a:blip r:embed="rId3"/>
          <a:stretch>
            <a:fillRect/>
          </a:stretch>
        </p:blipFill>
        <p:spPr>
          <a:xfrm>
            <a:off x="416854" y="1822869"/>
            <a:ext cx="11358292" cy="4204299"/>
          </a:xfrm>
          <a:prstGeom prst="rect">
            <a:avLst/>
          </a:prstGeom>
        </p:spPr>
      </p:pic>
      <p:pic>
        <p:nvPicPr>
          <p:cNvPr id="6" name="Imagen 5">
            <a:extLst>
              <a:ext uri="{FF2B5EF4-FFF2-40B4-BE49-F238E27FC236}">
                <a16:creationId xmlns:a16="http://schemas.microsoft.com/office/drawing/2014/main" id="{348CDB8D-EB6C-A8CF-13AF-06F7DF145474}"/>
              </a:ext>
            </a:extLst>
          </p:cNvPr>
          <p:cNvPicPr>
            <a:picLocks noChangeAspect="1"/>
          </p:cNvPicPr>
          <p:nvPr/>
        </p:nvPicPr>
        <p:blipFill>
          <a:blip r:embed="rId4"/>
          <a:stretch>
            <a:fillRect/>
          </a:stretch>
        </p:blipFill>
        <p:spPr>
          <a:xfrm>
            <a:off x="92824" y="1488776"/>
            <a:ext cx="8469522" cy="34361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Imagen 1" descr="Tabla&#10;&#10;Descripción generada automáticamente">
            <a:extLst>
              <a:ext uri="{FF2B5EF4-FFF2-40B4-BE49-F238E27FC236}">
                <a16:creationId xmlns:a16="http://schemas.microsoft.com/office/drawing/2014/main" id="{2A50FFB5-51C4-09BF-2A0C-E40F9D7005AC}"/>
              </a:ext>
            </a:extLst>
          </p:cNvPr>
          <p:cNvPicPr>
            <a:picLocks noChangeAspect="1"/>
          </p:cNvPicPr>
          <p:nvPr/>
        </p:nvPicPr>
        <p:blipFill>
          <a:blip r:embed="rId3"/>
          <a:stretch>
            <a:fillRect/>
          </a:stretch>
        </p:blipFill>
        <p:spPr>
          <a:xfrm>
            <a:off x="541309" y="1309508"/>
            <a:ext cx="10433646" cy="554732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1998" y="1304746"/>
            <a:ext cx="10688983" cy="555439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Summary of methodologies</a:t>
            </a:r>
            <a:endParaRPr lang="es-ES" sz="2200" dirty="0">
              <a:solidFill>
                <a:schemeClr val="accent3">
                  <a:lumMod val="25000"/>
                </a:schemeClr>
              </a:solidFill>
              <a:latin typeface="Abadi"/>
            </a:endParaRPr>
          </a:p>
          <a:p>
            <a:pPr lvl="1">
              <a:lnSpc>
                <a:spcPct val="100000"/>
              </a:lnSpc>
              <a:spcBef>
                <a:spcPts val="1400"/>
              </a:spcBef>
            </a:pPr>
            <a:r>
              <a:rPr lang="en-US" sz="2200" dirty="0">
                <a:solidFill>
                  <a:schemeClr val="accent3">
                    <a:lumMod val="25000"/>
                  </a:schemeClr>
                </a:solidFill>
                <a:latin typeface="Abadi"/>
              </a:rPr>
              <a:t>Data Collection with API and via Web Scrapping</a:t>
            </a:r>
          </a:p>
          <a:p>
            <a:pPr lvl="1">
              <a:lnSpc>
                <a:spcPct val="100000"/>
              </a:lnSpc>
              <a:spcBef>
                <a:spcPts val="1400"/>
              </a:spcBef>
            </a:pPr>
            <a:r>
              <a:rPr lang="en-US" sz="2200" dirty="0">
                <a:solidFill>
                  <a:schemeClr val="accent3">
                    <a:lumMod val="25000"/>
                  </a:schemeClr>
                </a:solidFill>
                <a:latin typeface="Abadi"/>
              </a:rPr>
              <a:t>Data Wrangling</a:t>
            </a:r>
          </a:p>
          <a:p>
            <a:pPr lvl="1">
              <a:lnSpc>
                <a:spcPct val="100000"/>
              </a:lnSpc>
              <a:spcBef>
                <a:spcPts val="1400"/>
              </a:spcBef>
            </a:pPr>
            <a:r>
              <a:rPr lang="en-US" sz="2200" dirty="0">
                <a:solidFill>
                  <a:schemeClr val="accent3">
                    <a:lumMod val="25000"/>
                  </a:schemeClr>
                </a:solidFill>
                <a:latin typeface="Abadi"/>
              </a:rPr>
              <a:t>EDA with SQL, Python and Data Visualization</a:t>
            </a:r>
          </a:p>
          <a:p>
            <a:pPr lvl="1">
              <a:lnSpc>
                <a:spcPct val="100000"/>
              </a:lnSpc>
              <a:spcBef>
                <a:spcPts val="1400"/>
              </a:spcBef>
            </a:pPr>
            <a:r>
              <a:rPr lang="en-US" sz="2200" dirty="0">
                <a:solidFill>
                  <a:schemeClr val="accent3">
                    <a:lumMod val="25000"/>
                  </a:schemeClr>
                </a:solidFill>
                <a:latin typeface="Abadi"/>
              </a:rPr>
              <a:t>Interactive Map Visualization with Folium</a:t>
            </a:r>
          </a:p>
          <a:p>
            <a:pPr lvl="1">
              <a:lnSpc>
                <a:spcPct val="100000"/>
              </a:lnSpc>
              <a:spcBef>
                <a:spcPts val="1400"/>
              </a:spcBef>
            </a:pPr>
            <a:r>
              <a:rPr lang="en-US" sz="2200" dirty="0">
                <a:solidFill>
                  <a:schemeClr val="accent3">
                    <a:lumMod val="25000"/>
                  </a:schemeClr>
                </a:solidFill>
                <a:latin typeface="Abadi"/>
              </a:rPr>
              <a:t>Interactive Dashboard with Dash and Plotly</a:t>
            </a:r>
          </a:p>
          <a:p>
            <a:pPr lvl="1">
              <a:lnSpc>
                <a:spcPct val="100000"/>
              </a:lnSpc>
              <a:spcBef>
                <a:spcPts val="1400"/>
              </a:spcBef>
            </a:pPr>
            <a:r>
              <a:rPr lang="en-US" sz="2200" dirty="0">
                <a:solidFill>
                  <a:schemeClr val="accent3">
                    <a:lumMod val="25000"/>
                  </a:schemeClr>
                </a:solidFill>
                <a:latin typeface="Abadi"/>
              </a:rPr>
              <a:t>Predictive Analysis with Machine Learning</a:t>
            </a:r>
          </a:p>
          <a:p>
            <a:pPr>
              <a:lnSpc>
                <a:spcPct val="100000"/>
              </a:lnSpc>
              <a:spcBef>
                <a:spcPts val="1400"/>
              </a:spcBef>
            </a:pPr>
            <a:r>
              <a:rPr lang="en-US" sz="2200" dirty="0">
                <a:solidFill>
                  <a:schemeClr val="accent3">
                    <a:lumMod val="25000"/>
                  </a:schemeClr>
                </a:solidFill>
                <a:latin typeface="Abadi"/>
              </a:rPr>
              <a:t>Summary of all results</a:t>
            </a:r>
          </a:p>
          <a:p>
            <a:pPr lvl="1">
              <a:lnSpc>
                <a:spcPct val="100000"/>
              </a:lnSpc>
              <a:spcBef>
                <a:spcPts val="1400"/>
              </a:spcBef>
            </a:pPr>
            <a:r>
              <a:rPr lang="en-US" sz="2200" dirty="0">
                <a:solidFill>
                  <a:schemeClr val="accent3">
                    <a:lumMod val="25000"/>
                  </a:schemeClr>
                </a:solidFill>
                <a:latin typeface="Abadi"/>
              </a:rPr>
              <a:t>EDA summary of results</a:t>
            </a:r>
          </a:p>
          <a:p>
            <a:pPr lvl="1">
              <a:lnSpc>
                <a:spcPct val="100000"/>
              </a:lnSpc>
              <a:spcBef>
                <a:spcPts val="1400"/>
              </a:spcBef>
            </a:pPr>
            <a:r>
              <a:rPr lang="en-US" sz="2200" dirty="0">
                <a:solidFill>
                  <a:schemeClr val="accent3">
                    <a:lumMod val="25000"/>
                  </a:schemeClr>
                </a:solidFill>
                <a:latin typeface="Abadi"/>
              </a:rPr>
              <a:t>Interactive analytics via Visualizations</a:t>
            </a:r>
          </a:p>
          <a:p>
            <a:pPr lvl="1">
              <a:lnSpc>
                <a:spcPct val="100000"/>
              </a:lnSpc>
              <a:spcBef>
                <a:spcPts val="1400"/>
              </a:spcBef>
            </a:pPr>
            <a:r>
              <a:rPr lang="en-US" sz="2200" dirty="0">
                <a:solidFill>
                  <a:schemeClr val="accent3">
                    <a:lumMod val="25000"/>
                  </a:schemeClr>
                </a:solidFill>
                <a:latin typeface="Abadi"/>
              </a:rPr>
              <a:t>Predictive Analysis with Machine Learning</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Imagen 1" descr="Interfaz de usuario gráfica, Aplicación, Teams&#10;&#10;Descripción generada automáticamente">
            <a:extLst>
              <a:ext uri="{FF2B5EF4-FFF2-40B4-BE49-F238E27FC236}">
                <a16:creationId xmlns:a16="http://schemas.microsoft.com/office/drawing/2014/main" id="{D26214FF-DB84-581F-6C7D-2A6D362F05E9}"/>
              </a:ext>
            </a:extLst>
          </p:cNvPr>
          <p:cNvPicPr>
            <a:picLocks noChangeAspect="1"/>
          </p:cNvPicPr>
          <p:nvPr/>
        </p:nvPicPr>
        <p:blipFill>
          <a:blip r:embed="rId3"/>
          <a:stretch>
            <a:fillRect/>
          </a:stretch>
        </p:blipFill>
        <p:spPr>
          <a:xfrm>
            <a:off x="661179" y="1297826"/>
            <a:ext cx="10797755" cy="472242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A394520D-67A2-C392-B98C-C3460807C579}"/>
              </a:ext>
            </a:extLst>
          </p:cNvPr>
          <p:cNvPicPr>
            <a:picLocks noChangeAspect="1"/>
          </p:cNvPicPr>
          <p:nvPr/>
        </p:nvPicPr>
        <p:blipFill>
          <a:blip r:embed="rId3"/>
          <a:stretch>
            <a:fillRect/>
          </a:stretch>
        </p:blipFill>
        <p:spPr>
          <a:xfrm>
            <a:off x="771256" y="1708569"/>
            <a:ext cx="10865149" cy="4432899"/>
          </a:xfrm>
          <a:prstGeom prst="rect">
            <a:avLst/>
          </a:prstGeom>
        </p:spPr>
      </p:pic>
      <p:pic>
        <p:nvPicPr>
          <p:cNvPr id="6" name="Imagen 5">
            <a:extLst>
              <a:ext uri="{FF2B5EF4-FFF2-40B4-BE49-F238E27FC236}">
                <a16:creationId xmlns:a16="http://schemas.microsoft.com/office/drawing/2014/main" id="{03E3926C-F984-6CCF-01B7-3724761596AB}"/>
              </a:ext>
            </a:extLst>
          </p:cNvPr>
          <p:cNvPicPr>
            <a:picLocks noChangeAspect="1"/>
          </p:cNvPicPr>
          <p:nvPr/>
        </p:nvPicPr>
        <p:blipFill>
          <a:blip r:embed="rId4"/>
          <a:stretch>
            <a:fillRect/>
          </a:stretch>
        </p:blipFill>
        <p:spPr>
          <a:xfrm>
            <a:off x="764157" y="1306632"/>
            <a:ext cx="8636479" cy="39160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Imagen 1" descr="Interfaz de usuario gráfica, Texto, Correo electrónico&#10;&#10;Descripción generada automáticamente">
            <a:extLst>
              <a:ext uri="{FF2B5EF4-FFF2-40B4-BE49-F238E27FC236}">
                <a16:creationId xmlns:a16="http://schemas.microsoft.com/office/drawing/2014/main" id="{A27094C3-0682-CF11-BB56-D6DFC8ADF592}"/>
              </a:ext>
            </a:extLst>
          </p:cNvPr>
          <p:cNvPicPr>
            <a:picLocks noChangeAspect="1"/>
          </p:cNvPicPr>
          <p:nvPr/>
        </p:nvPicPr>
        <p:blipFill>
          <a:blip r:embed="rId3"/>
          <a:stretch>
            <a:fillRect/>
          </a:stretch>
        </p:blipFill>
        <p:spPr>
          <a:xfrm>
            <a:off x="896069" y="1710097"/>
            <a:ext cx="10385484" cy="4314825"/>
          </a:xfrm>
          <a:prstGeom prst="rect">
            <a:avLst/>
          </a:prstGeom>
        </p:spPr>
      </p:pic>
      <p:pic>
        <p:nvPicPr>
          <p:cNvPr id="6" name="Imagen 5">
            <a:extLst>
              <a:ext uri="{FF2B5EF4-FFF2-40B4-BE49-F238E27FC236}">
                <a16:creationId xmlns:a16="http://schemas.microsoft.com/office/drawing/2014/main" id="{82DFFAC8-14CF-E332-D37D-88142E0EC97F}"/>
              </a:ext>
            </a:extLst>
          </p:cNvPr>
          <p:cNvPicPr>
            <a:picLocks noChangeAspect="1"/>
          </p:cNvPicPr>
          <p:nvPr/>
        </p:nvPicPr>
        <p:blipFill>
          <a:blip r:embed="rId4"/>
          <a:stretch>
            <a:fillRect/>
          </a:stretch>
        </p:blipFill>
        <p:spPr>
          <a:xfrm>
            <a:off x="543285" y="1297287"/>
            <a:ext cx="10846638" cy="48218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75ABE89D-9734-929B-E38D-7286162F98DB}"/>
              </a:ext>
            </a:extLst>
          </p:cNvPr>
          <p:cNvPicPr>
            <a:picLocks noChangeAspect="1"/>
          </p:cNvPicPr>
          <p:nvPr/>
        </p:nvPicPr>
        <p:blipFill>
          <a:blip r:embed="rId3"/>
          <a:stretch>
            <a:fillRect/>
          </a:stretch>
        </p:blipFill>
        <p:spPr>
          <a:xfrm>
            <a:off x="383248" y="1348147"/>
            <a:ext cx="11252976" cy="477993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7519" y="5980682"/>
            <a:ext cx="9745589" cy="87201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All launch sites in very proximity to the coast.</a:t>
            </a:r>
          </a:p>
          <a:p>
            <a:pPr>
              <a:lnSpc>
                <a:spcPct val="100000"/>
              </a:lnSpc>
              <a:spcBef>
                <a:spcPts val="1400"/>
              </a:spcBef>
            </a:pPr>
            <a:r>
              <a:rPr lang="en-US" sz="2200" dirty="0">
                <a:solidFill>
                  <a:schemeClr val="accent3">
                    <a:lumMod val="25000"/>
                  </a:schemeClr>
                </a:solidFill>
                <a:latin typeface="Abadi"/>
              </a:rPr>
              <a:t>Launch sites have certain proximity to the Equator line.</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Locations</a:t>
            </a:r>
            <a:endParaRPr lang="es-ES"/>
          </a:p>
        </p:txBody>
      </p:sp>
      <p:pic>
        <p:nvPicPr>
          <p:cNvPr id="4" name="Imagen 3" descr="Mapa&#10;&#10;Descripción generada automáticamente">
            <a:extLst>
              <a:ext uri="{FF2B5EF4-FFF2-40B4-BE49-F238E27FC236}">
                <a16:creationId xmlns:a16="http://schemas.microsoft.com/office/drawing/2014/main" id="{244856AB-CC02-5D0A-B06E-CA0629482B59}"/>
              </a:ext>
            </a:extLst>
          </p:cNvPr>
          <p:cNvPicPr>
            <a:picLocks noChangeAspect="1"/>
          </p:cNvPicPr>
          <p:nvPr/>
        </p:nvPicPr>
        <p:blipFill>
          <a:blip r:embed="rId3"/>
          <a:stretch>
            <a:fillRect/>
          </a:stretch>
        </p:blipFill>
        <p:spPr>
          <a:xfrm>
            <a:off x="677263" y="1293424"/>
            <a:ext cx="10952491" cy="461620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359482" y="5793776"/>
            <a:ext cx="9745589" cy="1260206"/>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Count of launches labeled by successful or unsuccessful landing for each launch site.</a:t>
            </a:r>
          </a:p>
          <a:p>
            <a:pPr>
              <a:lnSpc>
                <a:spcPct val="100000"/>
              </a:lnSpc>
              <a:spcBef>
                <a:spcPts val="1400"/>
              </a:spcBef>
            </a:pPr>
            <a:r>
              <a:rPr lang="en-US" sz="2200" dirty="0">
                <a:solidFill>
                  <a:schemeClr val="accent3">
                    <a:lumMod val="25000"/>
                  </a:schemeClr>
                </a:solidFill>
                <a:latin typeface="Abadi"/>
              </a:rPr>
              <a:t>KCS LC-39A has the greater number of successful launches.</a:t>
            </a:r>
          </a:p>
          <a:p>
            <a:pPr>
              <a:spcBef>
                <a:spcPts val="1400"/>
              </a:spcBef>
            </a:pPr>
            <a:endParaRPr lang="en-US">
              <a:solidFill>
                <a:schemeClr val="accent3">
                  <a:lumMod val="25000"/>
                </a:schemeClr>
              </a:solidFill>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Count of Successful/Unsuccessful Landing Outcomes for each Launch Site</a:t>
            </a:r>
          </a:p>
        </p:txBody>
      </p:sp>
      <p:pic>
        <p:nvPicPr>
          <p:cNvPr id="2" name="Imagen 1" descr="Diagrama&#10;&#10;Descripción generada automáticamente">
            <a:extLst>
              <a:ext uri="{FF2B5EF4-FFF2-40B4-BE49-F238E27FC236}">
                <a16:creationId xmlns:a16="http://schemas.microsoft.com/office/drawing/2014/main" id="{2F67A70D-33D4-9AED-E6BC-C8228C7E17AB}"/>
              </a:ext>
            </a:extLst>
          </p:cNvPr>
          <p:cNvPicPr>
            <a:picLocks noChangeAspect="1"/>
          </p:cNvPicPr>
          <p:nvPr/>
        </p:nvPicPr>
        <p:blipFill rotWithShape="1">
          <a:blip r:embed="rId3"/>
          <a:srcRect t="161" r="7975" b="-704"/>
          <a:stretch/>
        </p:blipFill>
        <p:spPr>
          <a:xfrm>
            <a:off x="330769" y="3373335"/>
            <a:ext cx="2169672" cy="2055575"/>
          </a:xfrm>
          <a:prstGeom prst="rect">
            <a:avLst/>
          </a:prstGeom>
        </p:spPr>
      </p:pic>
      <p:pic>
        <p:nvPicPr>
          <p:cNvPr id="4" name="Imagen 3" descr="Imagen que contiene Mapa&#10;&#10;Descripción generada automáticamente">
            <a:extLst>
              <a:ext uri="{FF2B5EF4-FFF2-40B4-BE49-F238E27FC236}">
                <a16:creationId xmlns:a16="http://schemas.microsoft.com/office/drawing/2014/main" id="{08B704A1-2F80-DE25-042A-937E0C776E18}"/>
              </a:ext>
            </a:extLst>
          </p:cNvPr>
          <p:cNvPicPr>
            <a:picLocks noChangeAspect="1"/>
          </p:cNvPicPr>
          <p:nvPr/>
        </p:nvPicPr>
        <p:blipFill>
          <a:blip r:embed="rId4"/>
          <a:stretch>
            <a:fillRect/>
          </a:stretch>
        </p:blipFill>
        <p:spPr>
          <a:xfrm>
            <a:off x="333196" y="1318044"/>
            <a:ext cx="2151572" cy="2065308"/>
          </a:xfrm>
          <a:prstGeom prst="rect">
            <a:avLst/>
          </a:prstGeom>
        </p:spPr>
      </p:pic>
      <p:pic>
        <p:nvPicPr>
          <p:cNvPr id="6" name="Imagen 5">
            <a:extLst>
              <a:ext uri="{FF2B5EF4-FFF2-40B4-BE49-F238E27FC236}">
                <a16:creationId xmlns:a16="http://schemas.microsoft.com/office/drawing/2014/main" id="{04F99D56-B3EC-0A2D-E5BC-F05EDC49A9D2}"/>
              </a:ext>
            </a:extLst>
          </p:cNvPr>
          <p:cNvPicPr>
            <a:picLocks noChangeAspect="1"/>
          </p:cNvPicPr>
          <p:nvPr/>
        </p:nvPicPr>
        <p:blipFill>
          <a:blip r:embed="rId5"/>
          <a:stretch>
            <a:fillRect/>
          </a:stretch>
        </p:blipFill>
        <p:spPr>
          <a:xfrm>
            <a:off x="2501121" y="1322088"/>
            <a:ext cx="4587456" cy="4113182"/>
          </a:xfrm>
          <a:prstGeom prst="rect">
            <a:avLst/>
          </a:prstGeom>
        </p:spPr>
      </p:pic>
      <p:pic>
        <p:nvPicPr>
          <p:cNvPr id="7" name="Imagen 6" descr="Mapa&#10;&#10;Descripción generada automáticamente">
            <a:extLst>
              <a:ext uri="{FF2B5EF4-FFF2-40B4-BE49-F238E27FC236}">
                <a16:creationId xmlns:a16="http://schemas.microsoft.com/office/drawing/2014/main" id="{CF81C311-2FE6-B5BC-23D2-5778794AD595}"/>
              </a:ext>
            </a:extLst>
          </p:cNvPr>
          <p:cNvPicPr>
            <a:picLocks noChangeAspect="1"/>
          </p:cNvPicPr>
          <p:nvPr/>
        </p:nvPicPr>
        <p:blipFill>
          <a:blip r:embed="rId6"/>
          <a:stretch>
            <a:fillRect/>
          </a:stretch>
        </p:blipFill>
        <p:spPr>
          <a:xfrm>
            <a:off x="7092621" y="1316876"/>
            <a:ext cx="4764116" cy="412360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83746" y="5975140"/>
            <a:ext cx="10294355" cy="87863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CCAFS SLC-40 is the Launch Site that is nearest to a railway, highway, and city than the others.</a:t>
            </a:r>
            <a:endParaRPr lang="es-ES" dirty="0">
              <a:solidFill>
                <a:schemeClr val="accent3">
                  <a:lumMod val="25000"/>
                </a:schemeClr>
              </a:solidFill>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Proximities</a:t>
            </a:r>
          </a:p>
        </p:txBody>
      </p:sp>
      <p:pic>
        <p:nvPicPr>
          <p:cNvPr id="2" name="Imagen 1" descr="Mapa&#10;&#10;Descripción generada automáticamente">
            <a:extLst>
              <a:ext uri="{FF2B5EF4-FFF2-40B4-BE49-F238E27FC236}">
                <a16:creationId xmlns:a16="http://schemas.microsoft.com/office/drawing/2014/main" id="{B64578FB-326A-5F16-07A2-7FAE0162C736}"/>
              </a:ext>
            </a:extLst>
          </p:cNvPr>
          <p:cNvPicPr>
            <a:picLocks noChangeAspect="1"/>
          </p:cNvPicPr>
          <p:nvPr/>
        </p:nvPicPr>
        <p:blipFill>
          <a:blip r:embed="rId3"/>
          <a:stretch>
            <a:fillRect/>
          </a:stretch>
        </p:blipFill>
        <p:spPr>
          <a:xfrm>
            <a:off x="1674064" y="1301241"/>
            <a:ext cx="8728853" cy="461495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4275" y="5923171"/>
            <a:ext cx="12017211" cy="929528"/>
          </a:xfrm>
          <a:prstGeom prst="rect">
            <a:avLst/>
          </a:prstGeom>
        </p:spPr>
        <p:txBody>
          <a:bodyPr lIns="91440" tIns="45720" rIns="91440" bIns="45720" anchor="t">
            <a:normAutofit lnSpcReduction="10000"/>
          </a:bodyPr>
          <a:lstStyle/>
          <a:p>
            <a:pPr algn="just">
              <a:lnSpc>
                <a:spcPct val="100000"/>
              </a:lnSpc>
              <a:spcBef>
                <a:spcPts val="1400"/>
              </a:spcBef>
            </a:pPr>
            <a:r>
              <a:rPr lang="en-US" sz="2200" dirty="0">
                <a:solidFill>
                  <a:schemeClr val="accent3">
                    <a:lumMod val="25000"/>
                  </a:schemeClr>
                </a:solidFill>
                <a:latin typeface="Abadi"/>
              </a:rPr>
              <a:t>Counts of launches for each site are compared.</a:t>
            </a:r>
          </a:p>
          <a:p>
            <a:pPr algn="just">
              <a:lnSpc>
                <a:spcPct val="100000"/>
              </a:lnSpc>
              <a:spcBef>
                <a:spcPts val="1400"/>
              </a:spcBef>
            </a:pPr>
            <a:r>
              <a:rPr lang="en-US" sz="2200" dirty="0">
                <a:solidFill>
                  <a:schemeClr val="accent3">
                    <a:lumMod val="25000"/>
                  </a:schemeClr>
                </a:solidFill>
                <a:latin typeface="Abadi"/>
              </a:rPr>
              <a:t>KSC LC-39A launch site has the majority of the total launches.</a:t>
            </a:r>
          </a:p>
          <a:p>
            <a:pPr algn="just">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Launches by Launch Site</a:t>
            </a:r>
          </a:p>
        </p:txBody>
      </p:sp>
      <p:pic>
        <p:nvPicPr>
          <p:cNvPr id="2" name="Imagen 1" descr="Gráfico, Gráfico circular&#10;&#10;Descripción generada automáticamente">
            <a:extLst>
              <a:ext uri="{FF2B5EF4-FFF2-40B4-BE49-F238E27FC236}">
                <a16:creationId xmlns:a16="http://schemas.microsoft.com/office/drawing/2014/main" id="{653C9979-2AED-CC16-0825-89C98FC2F99D}"/>
              </a:ext>
            </a:extLst>
          </p:cNvPr>
          <p:cNvPicPr>
            <a:picLocks noChangeAspect="1"/>
          </p:cNvPicPr>
          <p:nvPr/>
        </p:nvPicPr>
        <p:blipFill>
          <a:blip r:embed="rId3"/>
          <a:stretch>
            <a:fillRect/>
          </a:stretch>
        </p:blipFill>
        <p:spPr>
          <a:xfrm>
            <a:off x="488021" y="1435849"/>
            <a:ext cx="11330976" cy="448951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uadroTexto 1">
            <a:extLst>
              <a:ext uri="{FF2B5EF4-FFF2-40B4-BE49-F238E27FC236}">
                <a16:creationId xmlns:a16="http://schemas.microsoft.com/office/drawing/2014/main" id="{A2A36273-E26A-88A5-9134-621DBCD156C1}"/>
              </a:ext>
            </a:extLst>
          </p:cNvPr>
          <p:cNvSpPr txBox="1"/>
          <p:nvPr/>
        </p:nvSpPr>
        <p:spPr>
          <a:xfrm>
            <a:off x="828136" y="1777042"/>
            <a:ext cx="10535728" cy="3000821"/>
          </a:xfrm>
          <a:prstGeom prst="rect">
            <a:avLst/>
          </a:prstGeom>
        </p:spPr>
        <p:txBody>
          <a:bodyPr lIns="91440" tIns="45720" rIns="91440" bIns="45720" anchor="t">
            <a:normAutofit/>
          </a:bodyPr>
          <a:lstStyle/>
          <a:p>
            <a:pPr marL="228600" indent="-228600">
              <a:spcBef>
                <a:spcPts val="1400"/>
              </a:spcBef>
              <a:buFont typeface="Arial"/>
              <a:buChar char="•"/>
            </a:pPr>
            <a:r>
              <a:rPr lang="en-US" sz="2200">
                <a:solidFill>
                  <a:schemeClr val="accent3">
                    <a:lumMod val="25000"/>
                  </a:schemeClr>
                </a:solidFill>
                <a:latin typeface="Abadi"/>
              </a:rPr>
              <a:t>Summary of methodologies​</a:t>
            </a:r>
          </a:p>
          <a:p>
            <a:pPr>
              <a:spcBef>
                <a:spcPts val="1400"/>
              </a:spcBef>
              <a:buFont typeface="Arial"/>
            </a:pPr>
            <a:r>
              <a:rPr lang="en-US" sz="2200">
                <a:solidFill>
                  <a:schemeClr val="accent3">
                    <a:lumMod val="25000"/>
                  </a:schemeClr>
                </a:solidFill>
                <a:latin typeface="Abadi"/>
              </a:rPr>
              <a:t>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a:t>
            </a:r>
          </a:p>
          <a:p>
            <a:pPr marL="228600" indent="-228600">
              <a:spcBef>
                <a:spcPts val="1400"/>
              </a:spcBef>
              <a:buFont typeface="Arial"/>
              <a:buChar char="•"/>
            </a:pPr>
            <a:r>
              <a:rPr lang="en-US" sz="2200">
                <a:solidFill>
                  <a:schemeClr val="accent3">
                    <a:lumMod val="25000"/>
                  </a:schemeClr>
                </a:solidFill>
                <a:latin typeface="Abadi"/>
              </a:rPr>
              <a:t>Summary of all results​</a:t>
            </a:r>
          </a:p>
          <a:p>
            <a:pPr>
              <a:spcBef>
                <a:spcPts val="1400"/>
              </a:spcBef>
              <a:buFont typeface="Arial"/>
            </a:pPr>
            <a:r>
              <a:rPr lang="en-US" sz="2200">
                <a:solidFill>
                  <a:schemeClr val="accent3">
                    <a:lumMod val="25000"/>
                  </a:schemeClr>
                </a:solidFill>
                <a:latin typeface="Abadi"/>
              </a:rPr>
              <a:t>Objective is to predict if the Falcon 9 first stage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35310" y="6368870"/>
            <a:ext cx="10522829" cy="39756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KSC LC-39A has the greater ratio of successful launches.</a:t>
            </a:r>
            <a:endParaRPr lang="es-ES" dirty="0">
              <a:solidFill>
                <a:schemeClr val="accent3">
                  <a:lumMod val="25000"/>
                </a:schemeClr>
              </a:solidFill>
              <a:ea typeface="Calibri"/>
              <a:cs typeface="Calibr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788769"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Majority of Successful Launches</a:t>
            </a:r>
          </a:p>
        </p:txBody>
      </p:sp>
      <p:pic>
        <p:nvPicPr>
          <p:cNvPr id="2" name="Imagen 1" descr="Gráfico, Gráfico circular&#10;&#10;Descripción generada automáticamente">
            <a:extLst>
              <a:ext uri="{FF2B5EF4-FFF2-40B4-BE49-F238E27FC236}">
                <a16:creationId xmlns:a16="http://schemas.microsoft.com/office/drawing/2014/main" id="{D83A27B6-85D6-ED54-D026-8A185BF7CF5C}"/>
              </a:ext>
            </a:extLst>
          </p:cNvPr>
          <p:cNvPicPr>
            <a:picLocks noChangeAspect="1"/>
          </p:cNvPicPr>
          <p:nvPr/>
        </p:nvPicPr>
        <p:blipFill>
          <a:blip r:embed="rId3"/>
          <a:stretch>
            <a:fillRect/>
          </a:stretch>
        </p:blipFill>
        <p:spPr>
          <a:xfrm>
            <a:off x="775838" y="1589237"/>
            <a:ext cx="10971003" cy="432650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8087" y="6023813"/>
            <a:ext cx="10443416" cy="82888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FT Booster Version Category has the majority of successful launches for medium and high amount of payload mass.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Carried by Boosters</a:t>
            </a:r>
          </a:p>
        </p:txBody>
      </p:sp>
      <p:pic>
        <p:nvPicPr>
          <p:cNvPr id="2" name="Imagen 1" descr="Gráfico, Gráfico de dispersión&#10;&#10;Descripción generada automáticamente">
            <a:extLst>
              <a:ext uri="{FF2B5EF4-FFF2-40B4-BE49-F238E27FC236}">
                <a16:creationId xmlns:a16="http://schemas.microsoft.com/office/drawing/2014/main" id="{61F61AA2-590F-DC5C-D01E-CAF00058E6B6}"/>
              </a:ext>
            </a:extLst>
          </p:cNvPr>
          <p:cNvPicPr>
            <a:picLocks noChangeAspect="1"/>
          </p:cNvPicPr>
          <p:nvPr/>
        </p:nvPicPr>
        <p:blipFill>
          <a:blip r:embed="rId3"/>
          <a:stretch>
            <a:fillRect/>
          </a:stretch>
        </p:blipFill>
        <p:spPr>
          <a:xfrm>
            <a:off x="18241" y="1517081"/>
            <a:ext cx="6016385" cy="3866971"/>
          </a:xfrm>
          <a:prstGeom prst="rect">
            <a:avLst/>
          </a:prstGeom>
        </p:spPr>
      </p:pic>
      <p:pic>
        <p:nvPicPr>
          <p:cNvPr id="4" name="Imagen 3">
            <a:extLst>
              <a:ext uri="{FF2B5EF4-FFF2-40B4-BE49-F238E27FC236}">
                <a16:creationId xmlns:a16="http://schemas.microsoft.com/office/drawing/2014/main" id="{F6C4F09B-F8A4-90AD-E08E-9E0ADCC1FC29}"/>
              </a:ext>
            </a:extLst>
          </p:cNvPr>
          <p:cNvPicPr>
            <a:picLocks noChangeAspect="1"/>
          </p:cNvPicPr>
          <p:nvPr/>
        </p:nvPicPr>
        <p:blipFill>
          <a:blip r:embed="rId4"/>
          <a:stretch>
            <a:fillRect/>
          </a:stretch>
        </p:blipFill>
        <p:spPr>
          <a:xfrm>
            <a:off x="6109390" y="1512318"/>
            <a:ext cx="6097975" cy="384774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48E48C7F-5F57-6A24-264B-25BD95751739}"/>
              </a:ext>
            </a:extLst>
          </p:cNvPr>
          <p:cNvPicPr>
            <a:picLocks noChangeAspect="1"/>
          </p:cNvPicPr>
          <p:nvPr/>
        </p:nvPicPr>
        <p:blipFill>
          <a:blip r:embed="rId3"/>
          <a:stretch>
            <a:fillRect/>
          </a:stretch>
        </p:blipFill>
        <p:spPr>
          <a:xfrm>
            <a:off x="771435" y="1300613"/>
            <a:ext cx="10519734" cy="4357417"/>
          </a:xfrm>
          <a:prstGeom prst="rect">
            <a:avLst/>
          </a:prstGeom>
        </p:spPr>
      </p:pic>
      <p:sp>
        <p:nvSpPr>
          <p:cNvPr id="3" name="CuadroTexto 2">
            <a:extLst>
              <a:ext uri="{FF2B5EF4-FFF2-40B4-BE49-F238E27FC236}">
                <a16:creationId xmlns:a16="http://schemas.microsoft.com/office/drawing/2014/main" id="{EEC5A937-CCB6-72F6-9BCB-49AD5A51ED21}"/>
              </a:ext>
            </a:extLst>
          </p:cNvPr>
          <p:cNvSpPr txBox="1"/>
          <p:nvPr/>
        </p:nvSpPr>
        <p:spPr>
          <a:xfrm>
            <a:off x="601888" y="5940136"/>
            <a:ext cx="1017002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200" dirty="0" err="1">
                <a:solidFill>
                  <a:schemeClr val="accent3">
                    <a:lumMod val="25000"/>
                  </a:schemeClr>
                </a:solidFill>
                <a:latin typeface="Abadi"/>
              </a:rPr>
              <a:t>All</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created</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models</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have</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shown</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almost</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the</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same</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accuracy</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however</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for</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the</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purposes</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of</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this</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dataset</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decision</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trees</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or</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logistic</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regression</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may</a:t>
            </a:r>
            <a:r>
              <a:rPr lang="es-ES" sz="2200" dirty="0">
                <a:solidFill>
                  <a:schemeClr val="accent3">
                    <a:lumMod val="25000"/>
                  </a:schemeClr>
                </a:solidFill>
                <a:latin typeface="Abadi"/>
              </a:rPr>
              <a:t> be a </a:t>
            </a:r>
            <a:r>
              <a:rPr lang="es-ES" sz="2200" dirty="0" err="1">
                <a:solidFill>
                  <a:schemeClr val="accent3">
                    <a:lumMod val="25000"/>
                  </a:schemeClr>
                </a:solidFill>
                <a:latin typeface="Abadi"/>
              </a:rPr>
              <a:t>good</a:t>
            </a:r>
            <a:r>
              <a:rPr lang="es-ES" sz="2200" dirty="0">
                <a:solidFill>
                  <a:schemeClr val="accent3">
                    <a:lumMod val="25000"/>
                  </a:schemeClr>
                </a:solidFill>
                <a:latin typeface="Abadi"/>
              </a:rPr>
              <a:t> </a:t>
            </a:r>
            <a:r>
              <a:rPr lang="es-ES" sz="2200" dirty="0" err="1">
                <a:solidFill>
                  <a:schemeClr val="accent3">
                    <a:lumMod val="25000"/>
                  </a:schemeClr>
                </a:solidFill>
                <a:latin typeface="Abadi"/>
              </a:rPr>
              <a:t>fit</a:t>
            </a:r>
            <a:r>
              <a:rPr lang="es-ES" sz="2200" dirty="0">
                <a:solidFill>
                  <a:schemeClr val="accent3">
                    <a:lumMod val="25000"/>
                  </a:schemeClr>
                </a:solidFill>
                <a:latin typeface="Abadi"/>
              </a:rPr>
              <a:t>.</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86954" y="6126191"/>
            <a:ext cx="9477960" cy="73483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All models are showing strong accuracy for predicting successful outcomes, the consistent problem is with the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Imagen 1" descr="Imagen que contiene Gráfico&#10;&#10;Descripción generada automáticamente">
            <a:extLst>
              <a:ext uri="{FF2B5EF4-FFF2-40B4-BE49-F238E27FC236}">
                <a16:creationId xmlns:a16="http://schemas.microsoft.com/office/drawing/2014/main" id="{8A3E8FCC-6AA8-3056-FA7C-12C7C4AB4ADC}"/>
              </a:ext>
            </a:extLst>
          </p:cNvPr>
          <p:cNvPicPr>
            <a:picLocks noChangeAspect="1"/>
          </p:cNvPicPr>
          <p:nvPr/>
        </p:nvPicPr>
        <p:blipFill>
          <a:blip r:embed="rId3"/>
          <a:stretch>
            <a:fillRect/>
          </a:stretch>
        </p:blipFill>
        <p:spPr>
          <a:xfrm>
            <a:off x="710871" y="1453731"/>
            <a:ext cx="5076825" cy="4324350"/>
          </a:xfrm>
          <a:prstGeom prst="rect">
            <a:avLst/>
          </a:prstGeom>
        </p:spPr>
      </p:pic>
      <p:pic>
        <p:nvPicPr>
          <p:cNvPr id="3" name="Imagen 2" descr="Imagen que contiene Gráfico&#10;&#10;Descripción generada automáticamente">
            <a:extLst>
              <a:ext uri="{FF2B5EF4-FFF2-40B4-BE49-F238E27FC236}">
                <a16:creationId xmlns:a16="http://schemas.microsoft.com/office/drawing/2014/main" id="{38899B9C-57B8-EAEE-30C3-D5A5C3AF33AD}"/>
              </a:ext>
            </a:extLst>
          </p:cNvPr>
          <p:cNvPicPr>
            <a:picLocks noChangeAspect="1"/>
          </p:cNvPicPr>
          <p:nvPr/>
        </p:nvPicPr>
        <p:blipFill>
          <a:blip r:embed="rId4"/>
          <a:stretch>
            <a:fillRect/>
          </a:stretch>
        </p:blipFill>
        <p:spPr>
          <a:xfrm>
            <a:off x="6275268" y="1611613"/>
            <a:ext cx="4989842" cy="405171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82464" y="1659394"/>
            <a:ext cx="11237912" cy="463888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ea typeface="+mn-lt"/>
                <a:cs typeface="+mn-lt"/>
              </a:rPr>
              <a:t>Launches with </a:t>
            </a:r>
            <a:r>
              <a:rPr lang="en-US" sz="2200" dirty="0">
                <a:solidFill>
                  <a:schemeClr val="accent3">
                    <a:lumMod val="25000"/>
                  </a:schemeClr>
                </a:solidFill>
                <a:latin typeface="Abadi"/>
                <a:ea typeface="Calibri"/>
                <a:cs typeface="Calibri"/>
              </a:rPr>
              <a:t>payload mass higher than 10000 have a low success rate of landing.</a:t>
            </a:r>
          </a:p>
          <a:p>
            <a:pPr>
              <a:lnSpc>
                <a:spcPct val="100000"/>
              </a:lnSpc>
              <a:spcBef>
                <a:spcPts val="1400"/>
              </a:spcBef>
            </a:pPr>
            <a:r>
              <a:rPr lang="en-US" sz="2200" dirty="0">
                <a:solidFill>
                  <a:schemeClr val="accent3">
                    <a:lumMod val="25000"/>
                  </a:schemeClr>
                </a:solidFill>
                <a:latin typeface="Abadi"/>
                <a:ea typeface="Calibri"/>
                <a:cs typeface="Calibri"/>
              </a:rPr>
              <a:t>ES-L1, GEO, HEO, SSO, and VLEO Orbits have the higher success rate of landings.</a:t>
            </a:r>
          </a:p>
          <a:p>
            <a:pPr>
              <a:lnSpc>
                <a:spcPct val="100000"/>
              </a:lnSpc>
              <a:spcBef>
                <a:spcPts val="1400"/>
              </a:spcBef>
            </a:pPr>
            <a:r>
              <a:rPr lang="en-US" sz="2200" dirty="0">
                <a:solidFill>
                  <a:schemeClr val="accent3">
                    <a:lumMod val="25000"/>
                  </a:schemeClr>
                </a:solidFill>
                <a:latin typeface="Abadi"/>
              </a:rPr>
              <a:t>KSC LC-39A Launch Site has the majority count of successful landings.</a:t>
            </a:r>
          </a:p>
          <a:p>
            <a:pPr>
              <a:lnSpc>
                <a:spcPct val="100000"/>
              </a:lnSpc>
              <a:spcBef>
                <a:spcPts val="1400"/>
              </a:spcBef>
            </a:pPr>
            <a:r>
              <a:rPr lang="en-US" sz="2200" dirty="0">
                <a:solidFill>
                  <a:schemeClr val="accent3">
                    <a:lumMod val="25000"/>
                  </a:schemeClr>
                </a:solidFill>
                <a:latin typeface="Abadi"/>
              </a:rPr>
              <a:t>Almost all launch sites are near to the coast, railway, and relatively near cities depending on launch </a:t>
            </a:r>
            <a:r>
              <a:rPr lang="en-US" sz="2200">
                <a:solidFill>
                  <a:schemeClr val="accent3">
                    <a:lumMod val="25000"/>
                  </a:schemeClr>
                </a:solidFill>
                <a:latin typeface="Abadi"/>
              </a:rPr>
              <a:t>site's </a:t>
            </a:r>
            <a:r>
              <a:rPr lang="en-US" sz="2200" dirty="0">
                <a:solidFill>
                  <a:schemeClr val="accent3">
                    <a:lumMod val="25000"/>
                  </a:schemeClr>
                </a:solidFill>
                <a:latin typeface="Abadi"/>
              </a:rPr>
              <a:t>location.</a:t>
            </a:r>
          </a:p>
          <a:p>
            <a:pPr>
              <a:lnSpc>
                <a:spcPct val="100000"/>
              </a:lnSpc>
              <a:spcBef>
                <a:spcPts val="1400"/>
              </a:spcBef>
            </a:pPr>
            <a:r>
              <a:rPr lang="en-US" sz="2200" dirty="0">
                <a:solidFill>
                  <a:schemeClr val="accent3">
                    <a:lumMod val="25000"/>
                  </a:schemeClr>
                </a:solidFill>
                <a:latin typeface="Abadi"/>
              </a:rPr>
              <a:t>The best models determined by an accuracy of 83% and the characteristics of the dataset are Logistic Regression and K-Nearest Neighbours, also Support Vector Machines can be used</a:t>
            </a:r>
            <a:r>
              <a:rPr lang="en-US" sz="2200">
                <a:solidFill>
                  <a:schemeClr val="accent3">
                    <a:lumMod val="25000"/>
                  </a:schemeClr>
                </a:solidFill>
                <a:latin typeface="Abadi"/>
              </a:rPr>
              <a:t> for the predictive </a:t>
            </a:r>
            <a:r>
              <a:rPr lang="en-US" sz="2200" dirty="0">
                <a:solidFill>
                  <a:schemeClr val="accent3">
                    <a:lumMod val="25000"/>
                  </a:schemeClr>
                </a:solidFill>
                <a:latin typeface="Abadi"/>
              </a:rPr>
              <a:t>analysis.</a:t>
            </a:r>
          </a:p>
          <a:p>
            <a:pPr>
              <a:lnSpc>
                <a:spcPct val="100000"/>
              </a:lnSpc>
              <a:spcBef>
                <a:spcPts val="1400"/>
              </a:spcBef>
            </a:pPr>
            <a:r>
              <a:rPr lang="en-US" sz="2200" dirty="0">
                <a:solidFill>
                  <a:schemeClr val="accent3">
                    <a:lumMod val="25000"/>
                  </a:schemeClr>
                </a:solidFill>
                <a:latin typeface="Abadi"/>
              </a:rPr>
              <a:t>Yearly trend success rate shows that probably improvements on technology, lessons learned and trial and error are shaping the way to get a 100% success rate of landing in the future, as more data on those launches is generated, better models can be created.</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Material, Notebooks, Python Code and Datasets used for analysis can be found on a github's repository in the following link:</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2200" dirty="0">
                <a:solidFill>
                  <a:schemeClr val="accent1"/>
                </a:solidFill>
                <a:latin typeface="Abadi"/>
                <a:ea typeface="Calibri"/>
                <a:cs typeface="Calibri"/>
                <a:hlinkClick r:id="rId4">
                  <a:extLst>
                    <a:ext uri="{A12FA001-AC4F-418D-AE19-62706E023703}">
                      <ahyp:hlinkClr xmlns:ahyp="http://schemas.microsoft.com/office/drawing/2018/hyperlinkcolor" val="tx"/>
                    </a:ext>
                  </a:extLst>
                </a:hlinkClick>
              </a:rPr>
              <a:t>https://github.com/carloseguzf/Applied_Capstone-IBM_DS-SpaceX_Launches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99407" y="1293261"/>
            <a:ext cx="10262968" cy="557131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tx1"/>
                </a:solidFill>
                <a:latin typeface="Abadi"/>
              </a:rPr>
              <a:t>Via SpaceX REST API</a:t>
            </a:r>
          </a:p>
          <a:p>
            <a:pPr lvl="1">
              <a:lnSpc>
                <a:spcPct val="120000"/>
              </a:lnSpc>
              <a:spcBef>
                <a:spcPts val="1400"/>
              </a:spcBef>
            </a:pPr>
            <a:r>
              <a:rPr lang="en-US" sz="7600" dirty="0">
                <a:solidFill>
                  <a:schemeClr val="tx1"/>
                </a:solidFill>
                <a:latin typeface="Abadi"/>
              </a:rPr>
              <a:t>Web Scrapping with BeautifulSoup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tx1"/>
                </a:solidFill>
                <a:latin typeface="Abadi"/>
              </a:rPr>
              <a:t>Replaced missing values with mean, and 0 for non-relevant fields, one hot encoding for data normalization</a:t>
            </a:r>
          </a:p>
          <a:p>
            <a:pPr>
              <a:lnSpc>
                <a:spcPct val="120000"/>
              </a:lnSpc>
              <a:spcBef>
                <a:spcPts val="1400"/>
              </a:spcBef>
            </a:pPr>
            <a:r>
              <a:rPr lang="en-US" sz="8800" dirty="0">
                <a:solidFill>
                  <a:schemeClr val="accent3">
                    <a:lumMod val="25000"/>
                  </a:schemeClr>
                </a:solidFill>
                <a:latin typeface="Abadi"/>
              </a:rPr>
              <a:t>Perform exploratory data analysis (EDA) using Data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machine learning with classification models</a:t>
            </a:r>
          </a:p>
          <a:p>
            <a:pPr lvl="1">
              <a:lnSpc>
                <a:spcPct val="120000"/>
              </a:lnSpc>
              <a:spcBef>
                <a:spcPts val="1400"/>
              </a:spcBef>
            </a:pPr>
            <a:r>
              <a:rPr lang="en-US" sz="7600" dirty="0">
                <a:solidFill>
                  <a:schemeClr val="tx1"/>
                </a:solidFill>
                <a:latin typeface="Abadi"/>
              </a:rPr>
              <a:t>Data validation, Model building, and Model evaluation for Logistic Regression, Support Vector Machine, Decision Tree, and K-Nearest Neighbours</a:t>
            </a:r>
          </a:p>
          <a:p>
            <a:pPr>
              <a:lnSpc>
                <a:spcPct val="100000"/>
              </a:lnSpc>
              <a:spcBef>
                <a:spcPts val="1400"/>
              </a:spcBef>
            </a:pPr>
            <a:endParaRPr lang="en-US" sz="2200">
              <a:solidFill>
                <a:srgbClr val="292929"/>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data was collected using two methods in order to get an additional asset with more specific and also additional information to keep for further analysis:</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2200" dirty="0">
                <a:solidFill>
                  <a:schemeClr val="accent3">
                    <a:lumMod val="25000"/>
                  </a:schemeClr>
                </a:solidFill>
                <a:latin typeface="Abadi"/>
                <a:cs typeface="Calibri" panose="020F0502020204030204"/>
              </a:rPr>
              <a:t>Data collection of SpaceX Falcon 9 launch records was performed by making a get request to the SpaceX REST API and then extracting text data to store it into a pandas data frame.</a:t>
            </a:r>
          </a:p>
          <a:p>
            <a:pPr lvl="1">
              <a:lnSpc>
                <a:spcPct val="100000"/>
              </a:lnSpc>
              <a:spcBef>
                <a:spcPts val="1400"/>
              </a:spcBef>
            </a:pPr>
            <a:r>
              <a:rPr lang="en-US" sz="2200" dirty="0">
                <a:solidFill>
                  <a:schemeClr val="accent3">
                    <a:lumMod val="25000"/>
                  </a:schemeClr>
                </a:solidFill>
                <a:latin typeface="Abadi"/>
                <a:cs typeface="Calibri" panose="020F0502020204030204"/>
              </a:rPr>
              <a:t>Data collection of SpaceX for specific Falcon 9 launch records was performed by making web scraping to Wikipedia and then convert it to a pandas data frame.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a:rPr>
              <a:t>Starting with the get request to the SpaceX REST API we get and check the response as well as status code.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content response was decoded using .</a:t>
            </a:r>
            <a:r>
              <a:rPr lang="en-US" sz="2200" dirty="0" err="1">
                <a:solidFill>
                  <a:schemeClr val="accent3">
                    <a:lumMod val="25000"/>
                  </a:schemeClr>
                </a:solidFill>
                <a:latin typeface="Abadi"/>
              </a:rPr>
              <a:t>json</a:t>
            </a:r>
            <a:r>
              <a:rPr lang="en-US" sz="2200" dirty="0">
                <a:solidFill>
                  <a:schemeClr val="accent3">
                    <a:lumMod val="25000"/>
                  </a:schemeClr>
                </a:solidFill>
                <a:latin typeface="Abadi"/>
              </a:rPr>
              <a:t>() and .</a:t>
            </a:r>
            <a:r>
              <a:rPr lang="en-US" sz="2200" dirty="0" err="1">
                <a:solidFill>
                  <a:schemeClr val="accent3">
                    <a:lumMod val="25000"/>
                  </a:schemeClr>
                </a:solidFill>
                <a:latin typeface="Abadi"/>
              </a:rPr>
              <a:t>json_normalize</a:t>
            </a:r>
            <a:r>
              <a:rPr lang="en-US" sz="2200" dirty="0">
                <a:solidFill>
                  <a:schemeClr val="accent3">
                    <a:lumMod val="25000"/>
                  </a:schemeClr>
                </a:solidFill>
                <a:latin typeface="Abadi"/>
              </a:rPr>
              <a:t>() to convert it to a pandas data frame.</a:t>
            </a:r>
          </a:p>
          <a:p>
            <a:pPr>
              <a:lnSpc>
                <a:spcPct val="100000"/>
              </a:lnSpc>
              <a:spcBef>
                <a:spcPts val="1400"/>
              </a:spcBef>
            </a:pPr>
            <a:r>
              <a:rPr lang="en-US" sz="2200" dirty="0">
                <a:solidFill>
                  <a:schemeClr val="accent1"/>
                </a:solidFill>
                <a:ea typeface="+mn-lt"/>
                <a:cs typeface="+mn-lt"/>
                <a:hlinkClick r:id="rId3">
                  <a:extLst>
                    <a:ext uri="{A12FA001-AC4F-418D-AE19-62706E023703}">
                      <ahyp:hlinkClr xmlns:ahyp="http://schemas.microsoft.com/office/drawing/2018/hyperlinkcolor" val="tx"/>
                    </a:ext>
                  </a:extLst>
                </a:hlinkClick>
              </a:rPr>
              <a:t>https://github.com/carloseguzf/Applied_Capstone-IBM_DS-SpaceX_Launches/blob/main/jupyter-labs-spacex-data-collection-api.ipynb</a:t>
            </a:r>
            <a:endParaRPr lang="en-US" sz="2200">
              <a:solidFill>
                <a:schemeClr val="accent1"/>
              </a:solidFill>
              <a:ea typeface="+mn-lt"/>
              <a:cs typeface="+mn-lt"/>
              <a:hlinkClick r:id="" action="ppaction://noaction">
                <a:extLst>
                  <a:ext uri="{A12FA001-AC4F-418D-AE19-62706E023703}">
                    <ahyp:hlinkClr xmlns:ahyp="http://schemas.microsoft.com/office/drawing/2018/hyperlinkcolor" val="tx"/>
                  </a:ext>
                </a:extLst>
              </a:hlinkClick>
            </a:endParaRPr>
          </a:p>
          <a:p>
            <a:pPr marL="0" indent="0">
              <a:lnSpc>
                <a:spcPct val="100000"/>
              </a:lnSpc>
              <a:spcBef>
                <a:spcPts val="1400"/>
              </a:spcBef>
              <a:buNone/>
            </a:pPr>
            <a:endParaRPr lang="en-US" sz="2200" dirty="0">
              <a:solidFill>
                <a:schemeClr val="accent3">
                  <a:lumMod val="25000"/>
                </a:schemeClr>
              </a:solidFill>
              <a:latin typeface="Calibri" panose="020F0502020204030204"/>
              <a:ea typeface="Calibri" panose="020F0502020204030204"/>
              <a:cs typeface="Calibri" panose="020F0502020204030204"/>
            </a:endParaRPr>
          </a:p>
          <a:p>
            <a:endParaRPr lang="en-US">
              <a:solidFill>
                <a:srgbClr val="000000"/>
              </a:solidFill>
              <a:latin typeface="Calibri" panose="020F0502020204030204"/>
              <a:ea typeface="Calibri" panose="020F0502020204030204"/>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Imagen 1" descr="Interfaz de usuario gráfica, Texto, Aplicación&#10;&#10;Descripción generada automáticamente">
            <a:extLst>
              <a:ext uri="{FF2B5EF4-FFF2-40B4-BE49-F238E27FC236}">
                <a16:creationId xmlns:a16="http://schemas.microsoft.com/office/drawing/2014/main" id="{8DF84724-E474-8DBD-A991-B997305262B1}"/>
              </a:ext>
            </a:extLst>
          </p:cNvPr>
          <p:cNvPicPr>
            <a:picLocks noChangeAspect="1"/>
          </p:cNvPicPr>
          <p:nvPr/>
        </p:nvPicPr>
        <p:blipFill>
          <a:blip r:embed="rId4"/>
          <a:stretch>
            <a:fillRect/>
          </a:stretch>
        </p:blipFill>
        <p:spPr>
          <a:xfrm>
            <a:off x="5975441" y="1378535"/>
            <a:ext cx="6108938" cy="1057275"/>
          </a:xfrm>
          <a:prstGeom prst="rect">
            <a:avLst/>
          </a:prstGeom>
        </p:spPr>
      </p:pic>
      <p:pic>
        <p:nvPicPr>
          <p:cNvPr id="7" name="Imagen 6" descr="Interfaz de usuario gráfica, Texto, Aplicación, Correo electrónico&#10;&#10;Descripción generada automáticamente">
            <a:extLst>
              <a:ext uri="{FF2B5EF4-FFF2-40B4-BE49-F238E27FC236}">
                <a16:creationId xmlns:a16="http://schemas.microsoft.com/office/drawing/2014/main" id="{01A88995-E81E-D245-814B-BBF400B0B0E6}"/>
              </a:ext>
            </a:extLst>
          </p:cNvPr>
          <p:cNvPicPr>
            <a:picLocks noChangeAspect="1"/>
          </p:cNvPicPr>
          <p:nvPr/>
        </p:nvPicPr>
        <p:blipFill>
          <a:blip r:embed="rId5"/>
          <a:stretch>
            <a:fillRect/>
          </a:stretch>
        </p:blipFill>
        <p:spPr>
          <a:xfrm>
            <a:off x="6097797" y="2433278"/>
            <a:ext cx="5977386" cy="2092085"/>
          </a:xfrm>
          <a:prstGeom prst="rect">
            <a:avLst/>
          </a:prstGeom>
        </p:spPr>
      </p:pic>
      <p:pic>
        <p:nvPicPr>
          <p:cNvPr id="8" name="Imagen 7" descr="Interfaz de usuario gráfica, Texto, Aplicación, Correo electrónico&#10;&#10;Descripción generada automáticamente">
            <a:extLst>
              <a:ext uri="{FF2B5EF4-FFF2-40B4-BE49-F238E27FC236}">
                <a16:creationId xmlns:a16="http://schemas.microsoft.com/office/drawing/2014/main" id="{AEE1DC0F-6D01-5FA1-06E5-5383FBBF8137}"/>
              </a:ext>
            </a:extLst>
          </p:cNvPr>
          <p:cNvPicPr>
            <a:picLocks noChangeAspect="1"/>
          </p:cNvPicPr>
          <p:nvPr/>
        </p:nvPicPr>
        <p:blipFill>
          <a:blip r:embed="rId6"/>
          <a:stretch>
            <a:fillRect/>
          </a:stretch>
        </p:blipFill>
        <p:spPr>
          <a:xfrm>
            <a:off x="6102471" y="4530575"/>
            <a:ext cx="5968043" cy="154934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91864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was collected by applying web scrapping to Wikipedia 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Data was parsed from tables and converted to a pandas data frame</a:t>
            </a:r>
          </a:p>
          <a:p>
            <a:pPr>
              <a:lnSpc>
                <a:spcPct val="100000"/>
              </a:lnSpc>
              <a:spcBef>
                <a:spcPts val="1400"/>
              </a:spcBef>
            </a:pPr>
            <a:r>
              <a:rPr lang="en-US" sz="2200" dirty="0">
                <a:solidFill>
                  <a:schemeClr val="accent1"/>
                </a:solidFill>
                <a:ea typeface="+mn-lt"/>
                <a:cs typeface="+mn-lt"/>
                <a:hlinkClick r:id="rId3"/>
              </a:rPr>
              <a:t>https://github.com/carloseguzf/Applied_Capstone-IBM_DS-SpaceX_Launches/blob/main/jupyter-labs-webscraping.ipynb</a:t>
            </a:r>
            <a:endParaRPr lang="en-US" sz="2200" dirty="0">
              <a:solidFill>
                <a:schemeClr val="accent1"/>
              </a:solidFill>
              <a:latin typeface="Abadi" panose="020B0604020104020204" pitchFamily="34" charset="0"/>
              <a:ea typeface="+mn-lt"/>
              <a:cs typeface="+mn-lt"/>
              <a:hlinkClick r:id="rId3"/>
            </a:endParaRPr>
          </a:p>
          <a:p>
            <a:pPr marL="0" indent="0">
              <a:lnSpc>
                <a:spcPct val="100000"/>
              </a:lnSpc>
              <a:spcBef>
                <a:spcPts val="1400"/>
              </a:spcBef>
              <a:buNone/>
            </a:pPr>
            <a:endParaRPr lang="en-US" sz="2200" dirty="0">
              <a:solidFill>
                <a:schemeClr val="accent1"/>
              </a:solidFill>
              <a:latin typeface="Calibri"/>
              <a:ea typeface="Calibri"/>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Imagen 4" descr="Interfaz de usuario gráfica, Texto, Aplicación&#10;&#10;Descripción generada automáticamente">
            <a:extLst>
              <a:ext uri="{FF2B5EF4-FFF2-40B4-BE49-F238E27FC236}">
                <a16:creationId xmlns:a16="http://schemas.microsoft.com/office/drawing/2014/main" id="{435BD72A-FBD6-1839-8905-9537468C7AFA}"/>
              </a:ext>
            </a:extLst>
          </p:cNvPr>
          <p:cNvPicPr>
            <a:picLocks noChangeAspect="1"/>
          </p:cNvPicPr>
          <p:nvPr/>
        </p:nvPicPr>
        <p:blipFill>
          <a:blip r:embed="rId4"/>
          <a:stretch>
            <a:fillRect/>
          </a:stretch>
        </p:blipFill>
        <p:spPr>
          <a:xfrm>
            <a:off x="5488468" y="1447171"/>
            <a:ext cx="6649707" cy="829393"/>
          </a:xfrm>
          <a:prstGeom prst="rect">
            <a:avLst/>
          </a:prstGeom>
        </p:spPr>
      </p:pic>
      <p:pic>
        <p:nvPicPr>
          <p:cNvPr id="7" name="Imagen 6" descr="Captura de pantalla de un celular con texto&#10;&#10;Descripción generada automáticamente">
            <a:extLst>
              <a:ext uri="{FF2B5EF4-FFF2-40B4-BE49-F238E27FC236}">
                <a16:creationId xmlns:a16="http://schemas.microsoft.com/office/drawing/2014/main" id="{C5646BC3-44CB-597B-5469-80ECA336182A}"/>
              </a:ext>
            </a:extLst>
          </p:cNvPr>
          <p:cNvPicPr>
            <a:picLocks noChangeAspect="1"/>
          </p:cNvPicPr>
          <p:nvPr/>
        </p:nvPicPr>
        <p:blipFill>
          <a:blip r:embed="rId5"/>
          <a:stretch>
            <a:fillRect/>
          </a:stretch>
        </p:blipFill>
        <p:spPr>
          <a:xfrm>
            <a:off x="5493229" y="2260570"/>
            <a:ext cx="6640184" cy="1934293"/>
          </a:xfrm>
          <a:prstGeom prst="rect">
            <a:avLst/>
          </a:prstGeom>
        </p:spPr>
      </p:pic>
      <p:pic>
        <p:nvPicPr>
          <p:cNvPr id="8" name="Imagen 7" descr="Tabla&#10;&#10;Descripción generada automáticamente">
            <a:extLst>
              <a:ext uri="{FF2B5EF4-FFF2-40B4-BE49-F238E27FC236}">
                <a16:creationId xmlns:a16="http://schemas.microsoft.com/office/drawing/2014/main" id="{ED202767-8088-9EEA-53A1-2ABAA56B4119}"/>
              </a:ext>
            </a:extLst>
          </p:cNvPr>
          <p:cNvPicPr>
            <a:picLocks noChangeAspect="1"/>
          </p:cNvPicPr>
          <p:nvPr/>
        </p:nvPicPr>
        <p:blipFill>
          <a:blip r:embed="rId6"/>
          <a:stretch>
            <a:fillRect/>
          </a:stretch>
        </p:blipFill>
        <p:spPr>
          <a:xfrm>
            <a:off x="5489006" y="4195223"/>
            <a:ext cx="6648630" cy="188936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Panorámica</PresentationFormat>
  <Paragraphs>234</Paragraphs>
  <Slides>47</Slides>
  <Notes>4</Notes>
  <HiddenSlides>0</HiddenSlides>
  <MMClips>0</MMClips>
  <ScaleCrop>false</ScaleCrop>
  <HeadingPairs>
    <vt:vector size="4" baseType="variant">
      <vt:variant>
        <vt:lpstr>Tema</vt:lpstr>
      </vt:variant>
      <vt:variant>
        <vt:i4>1</vt:i4>
      </vt:variant>
      <vt:variant>
        <vt:lpstr>Títulos de diapositiva</vt:lpstr>
      </vt:variant>
      <vt:variant>
        <vt:i4>47</vt:i4>
      </vt:variant>
    </vt:vector>
  </HeadingPairs>
  <TitlesOfParts>
    <vt:vector size="48" baseType="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1322</cp:revision>
  <dcterms:created xsi:type="dcterms:W3CDTF">2021-04-29T18:58:34Z</dcterms:created>
  <dcterms:modified xsi:type="dcterms:W3CDTF">2024-01-21T11:42:55Z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